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47"/>
  </p:notesMasterIdLst>
  <p:sldIdLst>
    <p:sldId id="256" r:id="rId4"/>
    <p:sldId id="291" r:id="rId5"/>
    <p:sldId id="307" r:id="rId6"/>
    <p:sldId id="294" r:id="rId7"/>
    <p:sldId id="293" r:id="rId8"/>
    <p:sldId id="257" r:id="rId9"/>
    <p:sldId id="279" r:id="rId10"/>
    <p:sldId id="278" r:id="rId11"/>
    <p:sldId id="277" r:id="rId12"/>
    <p:sldId id="276" r:id="rId13"/>
    <p:sldId id="258" r:id="rId14"/>
    <p:sldId id="302" r:id="rId15"/>
    <p:sldId id="303" r:id="rId16"/>
    <p:sldId id="304" r:id="rId17"/>
    <p:sldId id="292" r:id="rId18"/>
    <p:sldId id="289" r:id="rId19"/>
    <p:sldId id="305" r:id="rId20"/>
    <p:sldId id="274" r:id="rId21"/>
    <p:sldId id="275" r:id="rId22"/>
    <p:sldId id="269" r:id="rId23"/>
    <p:sldId id="281" r:id="rId24"/>
    <p:sldId id="286" r:id="rId25"/>
    <p:sldId id="266" r:id="rId26"/>
    <p:sldId id="285" r:id="rId27"/>
    <p:sldId id="280" r:id="rId28"/>
    <p:sldId id="268" r:id="rId29"/>
    <p:sldId id="270" r:id="rId30"/>
    <p:sldId id="282" r:id="rId31"/>
    <p:sldId id="295" r:id="rId32"/>
    <p:sldId id="271" r:id="rId33"/>
    <p:sldId id="267" r:id="rId34"/>
    <p:sldId id="272" r:id="rId35"/>
    <p:sldId id="283" r:id="rId36"/>
    <p:sldId id="284" r:id="rId37"/>
    <p:sldId id="290" r:id="rId38"/>
    <p:sldId id="296" r:id="rId39"/>
    <p:sldId id="297" r:id="rId40"/>
    <p:sldId id="298" r:id="rId41"/>
    <p:sldId id="299" r:id="rId42"/>
    <p:sldId id="300" r:id="rId43"/>
    <p:sldId id="301" r:id="rId44"/>
    <p:sldId id="287" r:id="rId45"/>
    <p:sldId id="288" r:id="rId46"/>
  </p:sldIdLst>
  <p:sldSz cx="12188825" cy="6858000"/>
  <p:notesSz cx="6858000" cy="9144000"/>
  <p:embeddedFontLst>
    <p:embeddedFont>
      <p:font typeface="Merriweather Sans" pitchFamily="2" charset="77"/>
      <p:regular r:id="rId48"/>
      <p:bold r:id="rId49"/>
      <p:italic r:id="rId50"/>
      <p:boldItalic r:id="rId51"/>
    </p:embeddedFont>
    <p:embeddedFont>
      <p:font typeface="Poppins Medium" panose="020B0604020202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Light" panose="02000000000000000000" pitchFamily="2" charset="0"/>
      <p:regular r:id="rId60"/>
      <p:bold r:id="rId61"/>
      <p:italic r:id="rId62"/>
      <p:boldItalic r:id="rId63"/>
    </p:embeddedFont>
    <p:embeddedFont>
      <p:font typeface="Roboto Medium"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orient="horz" pos="39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2CC"/>
    <a:srgbClr val="CCFFCC"/>
    <a:srgbClr val="FFFAB2"/>
    <a:srgbClr val="FFE6CC"/>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7"/>
    <p:restoredTop sz="95431"/>
  </p:normalViewPr>
  <p:slideViewPr>
    <p:cSldViewPr snapToGrid="0">
      <p:cViewPr varScale="1">
        <p:scale>
          <a:sx n="123" d="100"/>
          <a:sy n="123" d="100"/>
        </p:scale>
        <p:origin x="336" y="184"/>
      </p:cViewPr>
      <p:guideLst>
        <p:guide orient="horz" pos="2160"/>
        <p:guide pos="3839"/>
        <p:guide orient="horz" pos="394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2.xml"/><Relationship Id="rId61"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814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4440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127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99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3545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270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2981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4196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9be77bb27e_0_8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9be77bb27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400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99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435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0426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5842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4186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9217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4535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085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033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380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497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00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2025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83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1987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5679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99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761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8048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6988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4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4620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590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4257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5936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6794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815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474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658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7364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01" name="Google Shape;601;p10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07" name="Google Shape;607;p10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22" name="Google Shape;622;p10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0" name="Google Shape;630;p11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8" name="Google Shape;638;p11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44" name="Google Shape;644;p11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0" name="Google Shape;650;p11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7" name="Google Shape;657;p11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76" name="Google Shape;676;p11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8" y="6277208"/>
            <a:ext cx="685804" cy="352192"/>
          </a:xfrm>
          <a:prstGeom prst="rect">
            <a:avLst/>
          </a:prstGeom>
          <a:noFill/>
          <a:ln>
            <a:noFill/>
          </a:ln>
        </p:spPr>
      </p:pic>
      <p:sp>
        <p:nvSpPr>
          <p:cNvPr id="705" name="Google Shape;705;p12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8" name="Google Shape;718;p12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124"/>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3" name="Google Shape;733;p125"/>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2"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3"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66" name="Google Shape;766;p13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97" name="Google Shape;797;p13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2" y="731520"/>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8"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
              <a:t>‹#›</a:t>
            </a:fld>
            <a:endParaRPr/>
          </a:p>
        </p:txBody>
      </p:sp>
      <p:pic>
        <p:nvPicPr>
          <p:cNvPr id="63" name="Google Shape;63;p15"/>
          <p:cNvPicPr preferRelativeResize="0"/>
          <p:nvPr/>
        </p:nvPicPr>
        <p:blipFill rotWithShape="1">
          <a:blip r:embed="rId2">
            <a:alphaModFix/>
          </a:blip>
          <a:srcRect/>
          <a:stretch/>
        </p:blipFill>
        <p:spPr>
          <a:xfrm>
            <a:off x="455630" y="6262540"/>
            <a:ext cx="685802" cy="352697"/>
          </a:xfrm>
          <a:prstGeom prst="rect">
            <a:avLst/>
          </a:prstGeom>
          <a:noFill/>
          <a:ln>
            <a:noFill/>
          </a:ln>
        </p:spPr>
      </p:pic>
      <p:sp>
        <p:nvSpPr>
          <p:cNvPr id="64" name="Google Shape;64;p15"/>
          <p:cNvSpPr txBox="1"/>
          <p:nvPr/>
        </p:nvSpPr>
        <p:spPr>
          <a:xfrm>
            <a:off x="8194434" y="6400800"/>
            <a:ext cx="3244533" cy="228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8" name="Google Shape;808;p136"/>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15" name="Google Shape;815;p137"/>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24" name="Google Shape;824;p13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2" name="Google Shape;832;p139"/>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9" name="Google Shape;839;p14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844" name="Google Shape;844;p14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48" name="Google Shape;848;p14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54" name="Google Shape;854;p14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62" name="Google Shape;862;p144"/>
          <p:cNvSpPr txBox="1">
            <a:spLocks noGrp="1"/>
          </p:cNvSpPr>
          <p:nvPr>
            <p:ph type="subTitle" idx="1"/>
          </p:nvPr>
        </p:nvSpPr>
        <p:spPr>
          <a:xfrm>
            <a:off x="455625" y="128016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0" lvl="0" indent="-228600"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1"/>
            <a:ext cx="1985440" cy="332089"/>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7" cy="146304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0"/>
            <a:ext cx="11277716" cy="1984839"/>
          </a:xfrm>
          <a:prstGeom prst="rect">
            <a:avLst/>
          </a:prstGeom>
          <a:noFill/>
          <a:ln>
            <a:noFill/>
          </a:ln>
        </p:spPr>
        <p:txBody>
          <a:bodyPr spcFirstLastPara="1" wrap="square" lIns="0" tIns="0" rIns="0" bIns="0" anchor="t" anchorCtr="0">
            <a:noAutofit/>
          </a:bodyPr>
          <a:lstStyle>
            <a:lvl1pPr marL="457200" lvl="0" indent="-228600" algn="l">
              <a:lnSpc>
                <a:spcPct val="70000"/>
              </a:lnSpc>
              <a:spcBef>
                <a:spcPts val="0"/>
              </a:spcBef>
              <a:spcAft>
                <a:spcPts val="0"/>
              </a:spcAft>
              <a:buClr>
                <a:schemeClr val="lt1"/>
              </a:buClr>
              <a:buSzPts val="12500"/>
              <a:buFont typeface="Roboto"/>
              <a:buNone/>
              <a:defRPr sz="12500" b="0" i="0" cap="none">
                <a:solidFill>
                  <a:schemeClr val="lt1"/>
                </a:solidFill>
                <a:latin typeface="Roboto"/>
                <a:ea typeface="Roboto"/>
                <a:cs typeface="Roboto"/>
                <a:sym typeface="Roboto"/>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7"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19" y="18820"/>
            <a:ext cx="8501826" cy="6858000"/>
          </a:xfrm>
          <a:prstGeom prst="rect">
            <a:avLst/>
          </a:prstGeom>
          <a:noFill/>
          <a:ln>
            <a:noFill/>
          </a:ln>
        </p:spPr>
      </p:pic>
      <p:sp>
        <p:nvSpPr>
          <p:cNvPr id="79" name="Google Shape;79;p18"/>
          <p:cNvSpPr txBox="1">
            <a:spLocks noGrp="1"/>
          </p:cNvSpPr>
          <p:nvPr>
            <p:ph type="body" idx="1"/>
          </p:nvPr>
        </p:nvSpPr>
        <p:spPr>
          <a:xfrm>
            <a:off x="9747892" y="3262955"/>
            <a:ext cx="1985440" cy="332089"/>
          </a:xfrm>
          <a:prstGeom prst="rect">
            <a:avLst/>
          </a:prstGeom>
          <a:noFill/>
          <a:ln>
            <a:noFill/>
          </a:ln>
        </p:spPr>
        <p:txBody>
          <a:bodyPr spcFirstLastPara="1" wrap="square" lIns="0" tIns="0" rIns="0" bIns="0" anchor="ctr"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4"/>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6"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7" y="457200"/>
            <a:ext cx="1222253"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8" y="6267099"/>
            <a:ext cx="685800" cy="353616"/>
          </a:xfrm>
          <a:prstGeom prst="rect">
            <a:avLst/>
          </a:prstGeom>
          <a:noFill/>
          <a:ln>
            <a:noFill/>
          </a:ln>
        </p:spPr>
      </p:pic>
      <p:sp>
        <p:nvSpPr>
          <p:cNvPr id="100" name="Google Shape;100;p22"/>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8" y="6264209"/>
            <a:ext cx="685800" cy="353616"/>
          </a:xfrm>
          <a:prstGeom prst="rect">
            <a:avLst/>
          </a:prstGeom>
          <a:noFill/>
          <a:ln>
            <a:noFill/>
          </a:ln>
        </p:spPr>
      </p:pic>
      <p:sp>
        <p:nvSpPr>
          <p:cNvPr id="105" name="Google Shape;105;p23"/>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8" y="48165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7" y="480447"/>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7" y="47548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7" y="4726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8" y="877824"/>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6"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7" y="4761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353911" y="1644233"/>
            <a:ext cx="5392200"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1" y="3737433"/>
            <a:ext cx="5392200"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9"/>
          <p:cNvSpPr txBox="1">
            <a:spLocks noGrp="1"/>
          </p:cNvSpPr>
          <p:nvPr>
            <p:ph type="body" idx="2"/>
          </p:nvPr>
        </p:nvSpPr>
        <p:spPr>
          <a:xfrm>
            <a:off x="6584352" y="965433"/>
            <a:ext cx="5114700" cy="4926900"/>
          </a:xfrm>
          <a:prstGeom prst="rect">
            <a:avLst/>
          </a:prstGeom>
        </p:spPr>
        <p:txBody>
          <a:bodyPr spcFirstLastPara="1" wrap="square" lIns="121875" tIns="121875" rIns="121875" bIns="121875" anchor="ctr" anchorCtr="0">
            <a:noAutofit/>
          </a:bodyPr>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7" y="4761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7" y="4881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3" y="457200"/>
            <a:ext cx="21162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5"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19" y="18820"/>
            <a:ext cx="8501826"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7" y="457200"/>
            <a:ext cx="1222238" cy="914400"/>
          </a:xfrm>
          <a:prstGeom prst="rect">
            <a:avLst/>
          </a:prstGeom>
          <a:noFill/>
          <a:ln>
            <a:noFill/>
          </a:ln>
        </p:spPr>
      </p:pic>
      <p:sp>
        <p:nvSpPr>
          <p:cNvPr id="508" name="Google Shape;508;p92"/>
          <p:cNvSpPr txBox="1">
            <a:spLocks noGrp="1"/>
          </p:cNvSpPr>
          <p:nvPr>
            <p:ph type="subTitle" idx="1"/>
          </p:nvPr>
        </p:nvSpPr>
        <p:spPr>
          <a:xfrm>
            <a:off x="9617150" y="3127275"/>
            <a:ext cx="2116200"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0" y="5988300"/>
            <a:ext cx="2116200"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0" lvl="0" indent="-228600">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26" name="Google Shape;526;p9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32" name="Google Shape;532;p96"/>
          <p:cNvPicPr preferRelativeResize="0"/>
          <p:nvPr/>
        </p:nvPicPr>
        <p:blipFill>
          <a:blip r:embed="rId3">
            <a:alphaModFix/>
          </a:blip>
          <a:stretch>
            <a:fillRect/>
          </a:stretch>
        </p:blipFill>
        <p:spPr>
          <a:xfrm>
            <a:off x="455625" y="6267553"/>
            <a:ext cx="685802"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8"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538" name="Google Shape;538;p97"/>
          <p:cNvPicPr preferRelativeResize="0"/>
          <p:nvPr/>
        </p:nvPicPr>
        <p:blipFill>
          <a:blip r:embed="rId2">
            <a:alphaModFix/>
          </a:blip>
          <a:stretch>
            <a:fillRect/>
          </a:stretch>
        </p:blipFill>
        <p:spPr>
          <a:xfrm>
            <a:off x="455625" y="6267553"/>
            <a:ext cx="685802"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9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p15:clr>
            <a:srgbClr val="FA7B17"/>
          </p15:clr>
        </p15:guide>
        <p15:guide id="2" pos="5615">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51" name="Google Shape;551;p9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65" name="Google Shape;565;p10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85" name="Google Shape;585;p10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93" name="Google Shape;593;p10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5"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1"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93.xml"/><Relationship Id="rId6" Type="http://schemas.openxmlformats.org/officeDocument/2006/relationships/image" Target="../media/image25.tiff"/><Relationship Id="rId5" Type="http://schemas.openxmlformats.org/officeDocument/2006/relationships/image" Target="../media/image22.tiff"/><Relationship Id="rId4" Type="http://schemas.openxmlformats.org/officeDocument/2006/relationships/image" Target="../media/image24.tiff"/></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93.xml"/><Relationship Id="rId4" Type="http://schemas.openxmlformats.org/officeDocument/2006/relationships/hyperlink" Target="https://github.com/nutonomy/AVCD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8.xml"/><Relationship Id="rId1" Type="http://schemas.openxmlformats.org/officeDocument/2006/relationships/slideLayout" Target="../slideLayouts/slideLayout93.xml"/><Relationship Id="rId6" Type="http://schemas.openxmlformats.org/officeDocument/2006/relationships/image" Target="../media/image23.png"/><Relationship Id="rId5" Type="http://schemas.openxmlformats.org/officeDocument/2006/relationships/hyperlink" Target="https://github.com/nutonomy/AVCDL" TargetMode="External"/><Relationship Id="rId4" Type="http://schemas.openxmlformats.org/officeDocument/2006/relationships/image" Target="../media/image25.tiff"/></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2.tiff"/><Relationship Id="rId7"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3.xml"/><Relationship Id="rId6" Type="http://schemas.openxmlformats.org/officeDocument/2006/relationships/image" Target="../media/image35.png"/><Relationship Id="rId11" Type="http://schemas.openxmlformats.org/officeDocument/2006/relationships/image" Target="../media/image23.png"/><Relationship Id="rId5" Type="http://schemas.openxmlformats.org/officeDocument/2006/relationships/image" Target="../media/image34.png"/><Relationship Id="rId10" Type="http://schemas.openxmlformats.org/officeDocument/2006/relationships/hyperlink" Target="https://github.com/nutonomy/AVCDL" TargetMode="External"/><Relationship Id="rId4" Type="http://schemas.openxmlformats.org/officeDocument/2006/relationships/image" Target="../media/image25.tiff"/><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3" Type="http://schemas.openxmlformats.org/officeDocument/2006/relationships/image" Target="../media/image22.tiff"/><Relationship Id="rId7" Type="http://schemas.openxmlformats.org/officeDocument/2006/relationships/image" Target="../media/image41.png"/><Relationship Id="rId12"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93.xml"/><Relationship Id="rId6" Type="http://schemas.openxmlformats.org/officeDocument/2006/relationships/image" Target="../media/image40.png"/><Relationship Id="rId11"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23.png"/><Relationship Id="rId10" Type="http://schemas.openxmlformats.org/officeDocument/2006/relationships/image" Target="../media/image42.png"/><Relationship Id="rId4" Type="http://schemas.openxmlformats.org/officeDocument/2006/relationships/image" Target="../media/image25.tiff"/><Relationship Id="rId9" Type="http://schemas.openxmlformats.org/officeDocument/2006/relationships/image" Target="../media/image35.png"/><Relationship Id="rId14" Type="http://schemas.openxmlformats.org/officeDocument/2006/relationships/hyperlink" Target="https://github.com/nutonomy/AVCDL"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18" Type="http://schemas.openxmlformats.org/officeDocument/2006/relationships/image" Target="../media/image37.png"/><Relationship Id="rId3" Type="http://schemas.openxmlformats.org/officeDocument/2006/relationships/image" Target="../media/image22.tiff"/><Relationship Id="rId21" Type="http://schemas.openxmlformats.org/officeDocument/2006/relationships/image" Target="../media/image23.pn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36.png"/><Relationship Id="rId2" Type="http://schemas.openxmlformats.org/officeDocument/2006/relationships/notesSlide" Target="../notesSlides/notesSlide41.xml"/><Relationship Id="rId16" Type="http://schemas.openxmlformats.org/officeDocument/2006/relationships/image" Target="../media/image48.png"/><Relationship Id="rId20" Type="http://schemas.openxmlformats.org/officeDocument/2006/relationships/hyperlink" Target="https://github.com/nutonomy/AVCDL" TargetMode="External"/><Relationship Id="rId1" Type="http://schemas.openxmlformats.org/officeDocument/2006/relationships/slideLayout" Target="../slideLayouts/slideLayout93.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38.png"/><Relationship Id="rId4" Type="http://schemas.openxmlformats.org/officeDocument/2006/relationships/image" Target="../media/image25.tiff"/><Relationship Id="rId9" Type="http://schemas.openxmlformats.org/officeDocument/2006/relationships/image" Target="../media/image35.png"/><Relationship Id="rId1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hyperlink" Target="https://www.nhtsa.gov/staticfiles/nvs/pdf/812333_CybersecurityForModernVehicles.pdf" TargetMode="External"/><Relationship Id="rId3" Type="http://schemas.openxmlformats.org/officeDocument/2006/relationships/hyperlink" Target="https://en.wikipedia.org/wiki/ISO/IEC_12207" TargetMode="External"/><Relationship Id="rId7" Type="http://schemas.openxmlformats.org/officeDocument/2006/relationships/hyperlink" Target="http://download.microsoft.com/download/F/7/D/F7D6B14F-0149-4FE8-A00F-0B9858404D85/Simplified%20Implementation%20of%20the%20SDL.doc" TargetMode="External"/><Relationship Id="rId2" Type="http://schemas.openxmlformats.org/officeDocument/2006/relationships/notesSlide" Target="../notesSlides/notesSlide42.xml"/><Relationship Id="rId1" Type="http://schemas.openxmlformats.org/officeDocument/2006/relationships/slideLayout" Target="../slideLayouts/slideLayout93.xml"/><Relationship Id="rId6" Type="http://schemas.openxmlformats.org/officeDocument/2006/relationships/hyperlink" Target="https://www.sae.org/standards/content/iso/sae21434/" TargetMode="External"/><Relationship Id="rId5" Type="http://schemas.openxmlformats.org/officeDocument/2006/relationships/hyperlink" Target="https://en.wikipedia.org/wiki/ISO_26262" TargetMode="External"/><Relationship Id="rId4" Type="http://schemas.openxmlformats.org/officeDocument/2006/relationships/hyperlink" Target="https://en.wikipedia.org/wiki/ISO/IEC_15288" TargetMode="External"/><Relationship Id="rId9" Type="http://schemas.openxmlformats.org/officeDocument/2006/relationships/hyperlink" Target="https://nvlpubs.nist.gov/nistpubs/SpecialPublications/NIST.SP.800-181r1.pdf"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nvlpubs.nist.gov/nistpubs/CSWP/NIST.CSWP.04232020.pdf" TargetMode="External"/><Relationship Id="rId2" Type="http://schemas.openxmlformats.org/officeDocument/2006/relationships/notesSlide" Target="../notesSlides/notesSlide43.xml"/><Relationship Id="rId1" Type="http://schemas.openxmlformats.org/officeDocument/2006/relationships/slideLayout" Target="../slideLayouts/slideLayout93.xml"/><Relationship Id="rId6" Type="http://schemas.openxmlformats.org/officeDocument/2006/relationships/hyperlink" Target="https://unece.org/transport/documents/2021/03/standards/un-regulation-no-155-cyber-security-and-cyber-security" TargetMode="External"/><Relationship Id="rId5" Type="http://schemas.openxmlformats.org/officeDocument/2006/relationships/hyperlink" Target="https://github.com/nutonomy/AVCDL/tree/main/background_material/blog_posts" TargetMode="External"/><Relationship Id="rId4" Type="http://schemas.openxmlformats.org/officeDocument/2006/relationships/hyperlink" Target="https://github.com/nutonomy/AVCD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93.xml"/><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08" y="1815382"/>
            <a:ext cx="10851007" cy="322723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9600"/>
              <a:buFont typeface="Roboto"/>
              <a:buNone/>
            </a:pPr>
            <a:r>
              <a:rPr lang="en" sz="6600" dirty="0"/>
              <a:t>Autonomous Vehicle Cybersecurity Development Lifecycle (AVCDL)</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1246" y="5270393"/>
            <a:ext cx="963726"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4</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2022-02-22</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8" y="5208838"/>
            <a:ext cx="5425504"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Principal Engineer, Cybersecurity Development Lifecycle Practice </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Lifecycles Have Assumptions</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10</a:t>
            </a:fld>
            <a:endParaRPr/>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6" y="994294"/>
            <a:ext cx="11277592" cy="276998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1200"/>
              </a:spcBef>
              <a:spcAft>
                <a:spcPts val="1200"/>
              </a:spcAft>
              <a:tabLst>
                <a:tab pos="2738438" algn="r"/>
                <a:tab pos="2967038" algn="l"/>
              </a:tabLst>
            </a:pPr>
            <a:r>
              <a:rPr lang="en-US" dirty="0"/>
              <a:t>	</a:t>
            </a:r>
            <a:r>
              <a:rPr lang="en-US" sz="2400" dirty="0"/>
              <a:t>ISO 15288	System Development Life Cycle (SDLC)</a:t>
            </a:r>
          </a:p>
          <a:p>
            <a:pPr marL="0" indent="0">
              <a:spcBef>
                <a:spcPts val="0"/>
              </a:spcBef>
              <a:spcAft>
                <a:spcPts val="1200"/>
              </a:spcAft>
              <a:tabLst>
                <a:tab pos="2738438" algn="r"/>
                <a:tab pos="2967038" algn="l"/>
              </a:tabLst>
            </a:pPr>
            <a:r>
              <a:rPr lang="en-US" sz="2400" dirty="0"/>
              <a:t>	ISO 12207	Software Development Life Cycle (SDLC)</a:t>
            </a:r>
          </a:p>
          <a:p>
            <a:pPr marL="0" indent="0">
              <a:spcBef>
                <a:spcPts val="0"/>
              </a:spcBef>
              <a:spcAft>
                <a:spcPts val="1200"/>
              </a:spcAft>
              <a:tabLst>
                <a:tab pos="2738438" algn="r"/>
                <a:tab pos="2967038" algn="l"/>
              </a:tabLst>
            </a:pPr>
            <a:r>
              <a:rPr lang="en-US" sz="2400" dirty="0"/>
              <a:t>	ISO 26262	Road Vehicles - Functional Safety</a:t>
            </a:r>
          </a:p>
          <a:p>
            <a:pPr marL="0" indent="0">
              <a:spcBef>
                <a:spcPts val="0"/>
              </a:spcBef>
              <a:spcAft>
                <a:spcPts val="1200"/>
              </a:spcAft>
              <a:tabLst>
                <a:tab pos="2738438" algn="r"/>
                <a:tab pos="2967038" algn="l"/>
              </a:tabLst>
            </a:pPr>
            <a:r>
              <a:rPr lang="en-US" sz="2400" dirty="0"/>
              <a:t>	ISO 21434	Road Vehicles - Cybersecurity Engineering</a:t>
            </a:r>
          </a:p>
          <a:p>
            <a:pPr marL="0" indent="0">
              <a:spcBef>
                <a:spcPts val="0"/>
              </a:spcBef>
              <a:spcAft>
                <a:spcPts val="1200"/>
              </a:spcAft>
              <a:tabLst>
                <a:tab pos="2738438" algn="r"/>
                <a:tab pos="2967038" algn="l"/>
              </a:tabLst>
            </a:pPr>
            <a:r>
              <a:rPr lang="en-US" sz="2400" dirty="0"/>
              <a:t>	UNECE WP.29 R155	Cyber Security Management Systems (CSMS)</a:t>
            </a:r>
          </a:p>
        </p:txBody>
      </p:sp>
    </p:spTree>
    <p:extLst>
      <p:ext uri="{BB962C8B-B14F-4D97-AF65-F5344CB8AC3E}">
        <p14:creationId xmlns:p14="http://schemas.microsoft.com/office/powerpoint/2010/main" val="1032615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11</a:t>
            </a:fld>
            <a:endParaRPr/>
          </a:p>
        </p:txBody>
      </p:sp>
      <p:graphicFrame>
        <p:nvGraphicFramePr>
          <p:cNvPr id="888" name="Google Shape;888;p148"/>
          <p:cNvGraphicFramePr/>
          <p:nvPr>
            <p:extLst>
              <p:ext uri="{D42A27DB-BD31-4B8C-83A1-F6EECF244321}">
                <p14:modId xmlns:p14="http://schemas.microsoft.com/office/powerpoint/2010/main" val="3937269820"/>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5" name="Rectangle 4">
            <a:extLst>
              <a:ext uri="{FF2B5EF4-FFF2-40B4-BE49-F238E27FC236}">
                <a16:creationId xmlns:a16="http://schemas.microsoft.com/office/drawing/2014/main" id="{4E220749-0604-4F42-9AB2-2609D3DA674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CB215E-E091-CE4B-8BB4-B6208F98A653}"/>
              </a:ext>
            </a:extLst>
          </p:cNvPr>
          <p:cNvSpPr/>
          <p:nvPr/>
        </p:nvSpPr>
        <p:spPr>
          <a:xfrm>
            <a:off x="4199469" y="918973"/>
            <a:ext cx="7533738" cy="55689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45C664E-209F-1142-BF60-266F34F91F66}"/>
              </a:ext>
            </a:extLst>
          </p:cNvPr>
          <p:cNvSpPr/>
          <p:nvPr/>
        </p:nvSpPr>
        <p:spPr>
          <a:xfrm>
            <a:off x="6433457" y="886969"/>
            <a:ext cx="5299750"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C0FA36-1075-6F4D-BF02-534E88DB3916}"/>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7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6" name="Rectangle 5">
            <a:extLst>
              <a:ext uri="{FF2B5EF4-FFF2-40B4-BE49-F238E27FC236}">
                <a16:creationId xmlns:a16="http://schemas.microsoft.com/office/drawing/2014/main" id="{520752DA-C0F8-4D41-AAD2-5201A3BA0531}"/>
              </a:ext>
            </a:extLst>
          </p:cNvPr>
          <p:cNvSpPr/>
          <p:nvPr/>
        </p:nvSpPr>
        <p:spPr>
          <a:xfrm>
            <a:off x="8991599" y="886969"/>
            <a:ext cx="2741607"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E5E8FB4-3527-3B4F-950D-42FF16D6CB3A}"/>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2266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888" name="Google Shape;888;p148"/>
          <p:cNvGraphicFramePr/>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7" name="Rectangle 6">
            <a:extLst>
              <a:ext uri="{FF2B5EF4-FFF2-40B4-BE49-F238E27FC236}">
                <a16:creationId xmlns:a16="http://schemas.microsoft.com/office/drawing/2014/main" id="{3016F2E0-08E3-DF46-A840-D3BB8A3CF4C4}"/>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28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148"/>
          <p:cNvSpPr txBox="1">
            <a:spLocks noGrp="1"/>
          </p:cNvSpPr>
          <p:nvPr>
            <p:ph type="title"/>
          </p:nvPr>
        </p:nvSpPr>
        <p:spPr>
          <a:xfrm>
            <a:off x="455616" y="460683"/>
            <a:ext cx="11277834"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the Standards Line Up</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888" name="Google Shape;888;p148"/>
          <p:cNvGraphicFramePr/>
          <p:nvPr>
            <p:extLst>
              <p:ext uri="{D42A27DB-BD31-4B8C-83A1-F6EECF244321}">
                <p14:modId xmlns:p14="http://schemas.microsoft.com/office/powerpoint/2010/main" val="1401450551"/>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2" name="Rounded Rectangle 1">
            <a:extLst>
              <a:ext uri="{FF2B5EF4-FFF2-40B4-BE49-F238E27FC236}">
                <a16:creationId xmlns:a16="http://schemas.microsoft.com/office/drawing/2014/main" id="{29C55B40-DF67-284C-9541-F689257C9789}"/>
              </a:ext>
            </a:extLst>
          </p:cNvPr>
          <p:cNvSpPr/>
          <p:nvPr/>
        </p:nvSpPr>
        <p:spPr>
          <a:xfrm>
            <a:off x="4180114" y="4180114"/>
            <a:ext cx="2243738" cy="299678"/>
          </a:xfrm>
          <a:prstGeom prst="roundRect">
            <a:avLst/>
          </a:prstGeom>
          <a:solidFill>
            <a:srgbClr val="FFFAB2">
              <a:alpha val="32941"/>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C61BBFB-5204-9240-9ACC-33BB1E5C1C35}"/>
              </a:ext>
            </a:extLst>
          </p:cNvPr>
          <p:cNvSpPr/>
          <p:nvPr/>
        </p:nvSpPr>
        <p:spPr>
          <a:xfrm>
            <a:off x="370115" y="886968"/>
            <a:ext cx="2073408" cy="56009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494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extLst>
              <p:ext uri="{D42A27DB-BD31-4B8C-83A1-F6EECF244321}">
                <p14:modId xmlns:p14="http://schemas.microsoft.com/office/powerpoint/2010/main" val="3771813467"/>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41A8E36E-0581-D842-95D6-D8C7A02A53CF}"/>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16</a:t>
            </a:fld>
            <a:endParaRPr/>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555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5" name="Google Shape;888;p148">
            <a:extLst>
              <a:ext uri="{FF2B5EF4-FFF2-40B4-BE49-F238E27FC236}">
                <a16:creationId xmlns:a16="http://schemas.microsoft.com/office/drawing/2014/main" id="{A319379C-F0AF-3C40-93F4-60B1617C198F}"/>
              </a:ext>
            </a:extLst>
          </p:cNvPr>
          <p:cNvGraphicFramePr/>
          <p:nvPr>
            <p:extLst>
              <p:ext uri="{D42A27DB-BD31-4B8C-83A1-F6EECF244321}">
                <p14:modId xmlns:p14="http://schemas.microsoft.com/office/powerpoint/2010/main" val="3115644265"/>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18" name="Rectangle 17">
            <a:extLst>
              <a:ext uri="{FF2B5EF4-FFF2-40B4-BE49-F238E27FC236}">
                <a16:creationId xmlns:a16="http://schemas.microsoft.com/office/drawing/2014/main" id="{7B2DA302-EDCA-D34C-A458-E6874123198A}"/>
              </a:ext>
            </a:extLst>
          </p:cNvPr>
          <p:cNvSpPr/>
          <p:nvPr/>
        </p:nvSpPr>
        <p:spPr>
          <a:xfrm>
            <a:off x="2473036" y="1433948"/>
            <a:ext cx="9100076" cy="4963359"/>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Google Shape;886;p148"/>
          <p:cNvSpPr txBox="1">
            <a:spLocks noGrp="1"/>
          </p:cNvSpPr>
          <p:nvPr>
            <p:ph type="title"/>
          </p:nvPr>
        </p:nvSpPr>
        <p:spPr>
          <a:xfrm>
            <a:off x="455615" y="460683"/>
            <a:ext cx="1137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Autonomous Vehicle Product Development Lifecycle</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17</a:t>
            </a:fld>
            <a:endParaRPr/>
          </a:p>
        </p:txBody>
      </p:sp>
      <p:cxnSp>
        <p:nvCxnSpPr>
          <p:cNvPr id="3" name="Straight Connector 2">
            <a:extLst>
              <a:ext uri="{FF2B5EF4-FFF2-40B4-BE49-F238E27FC236}">
                <a16:creationId xmlns:a16="http://schemas.microsoft.com/office/drawing/2014/main" id="{A4F85EF6-33A2-214F-9036-6961391A2750}"/>
              </a:ext>
            </a:extLst>
          </p:cNvPr>
          <p:cNvCxnSpPr/>
          <p:nvPr/>
        </p:nvCxnSpPr>
        <p:spPr>
          <a:xfrm>
            <a:off x="615711" y="3022810"/>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0EFD654-B34D-F14C-97A0-B1F487F2A690}"/>
              </a:ext>
            </a:extLst>
          </p:cNvPr>
          <p:cNvCxnSpPr/>
          <p:nvPr/>
        </p:nvCxnSpPr>
        <p:spPr>
          <a:xfrm>
            <a:off x="615711" y="331879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38E3EC-DA67-6443-9C9D-7C87B0545E6E}"/>
              </a:ext>
            </a:extLst>
          </p:cNvPr>
          <p:cNvCxnSpPr/>
          <p:nvPr/>
        </p:nvCxnSpPr>
        <p:spPr>
          <a:xfrm>
            <a:off x="615711" y="2155012"/>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9D4FB2-27A5-6941-B98F-A2E6CB799FD6}"/>
              </a:ext>
            </a:extLst>
          </p:cNvPr>
          <p:cNvCxnSpPr/>
          <p:nvPr/>
        </p:nvCxnSpPr>
        <p:spPr>
          <a:xfrm>
            <a:off x="615711" y="244343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F43A279-3BA4-5E4A-AE05-C4EC613B2542}"/>
              </a:ext>
            </a:extLst>
          </p:cNvPr>
          <p:cNvCxnSpPr/>
          <p:nvPr/>
        </p:nvCxnSpPr>
        <p:spPr>
          <a:xfrm>
            <a:off x="615711" y="6108596"/>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5ECED60-96B9-164B-9CE9-BFDBF49FDFA8}"/>
              </a:ext>
            </a:extLst>
          </p:cNvPr>
          <p:cNvCxnSpPr/>
          <p:nvPr/>
        </p:nvCxnSpPr>
        <p:spPr>
          <a:xfrm>
            <a:off x="615711" y="5233241"/>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58FF735-71D7-EC49-81EB-5C0FB7DA4614}"/>
              </a:ext>
            </a:extLst>
          </p:cNvPr>
          <p:cNvSpPr/>
          <p:nvPr/>
        </p:nvSpPr>
        <p:spPr>
          <a:xfrm>
            <a:off x="6424441" y="3602180"/>
            <a:ext cx="5148671" cy="133914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3BE87DC3-C307-EA43-B331-3903103F045B}"/>
              </a:ext>
            </a:extLst>
          </p:cNvPr>
          <p:cNvCxnSpPr/>
          <p:nvPr/>
        </p:nvCxnSpPr>
        <p:spPr>
          <a:xfrm>
            <a:off x="615711" y="3900685"/>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410C0AE-6C7F-1246-BB5D-7E9B794B0F65}"/>
              </a:ext>
            </a:extLst>
          </p:cNvPr>
          <p:cNvSpPr/>
          <p:nvPr/>
        </p:nvSpPr>
        <p:spPr>
          <a:xfrm>
            <a:off x="4188206" y="4477210"/>
            <a:ext cx="2236236" cy="747496"/>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BC5FEC2F-32DC-3B4C-A97E-FD35FA0AA6E3}"/>
              </a:ext>
            </a:extLst>
          </p:cNvPr>
          <p:cNvCxnSpPr/>
          <p:nvPr/>
        </p:nvCxnSpPr>
        <p:spPr>
          <a:xfrm>
            <a:off x="615711" y="4944814"/>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32F27B-39AB-9647-B05E-C027631C762C}"/>
              </a:ext>
            </a:extLst>
          </p:cNvPr>
          <p:cNvSpPr/>
          <p:nvPr/>
        </p:nvSpPr>
        <p:spPr>
          <a:xfrm>
            <a:off x="6424440" y="5237952"/>
            <a:ext cx="2560940" cy="867127"/>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4D86012C-255D-B143-9426-21591CDE7CE8}"/>
              </a:ext>
            </a:extLst>
          </p:cNvPr>
          <p:cNvCxnSpPr/>
          <p:nvPr/>
        </p:nvCxnSpPr>
        <p:spPr>
          <a:xfrm>
            <a:off x="615711" y="5820169"/>
            <a:ext cx="1095740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93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6" name="Google Shape;888;p148">
            <a:extLst>
              <a:ext uri="{FF2B5EF4-FFF2-40B4-BE49-F238E27FC236}">
                <a16:creationId xmlns:a16="http://schemas.microsoft.com/office/drawing/2014/main" id="{A34C6579-EB97-9B41-98B1-D68763C85644}"/>
              </a:ext>
            </a:extLst>
          </p:cNvPr>
          <p:cNvGraphicFramePr/>
          <p:nvPr>
            <p:extLst>
              <p:ext uri="{D42A27DB-BD31-4B8C-83A1-F6EECF244321}">
                <p14:modId xmlns:p14="http://schemas.microsoft.com/office/powerpoint/2010/main" val="3899377426"/>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Governance Processes</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18</a:t>
            </a:fld>
            <a:endParaRPr/>
          </a:p>
        </p:txBody>
      </p:sp>
      <p:sp>
        <p:nvSpPr>
          <p:cNvPr id="2" name="Rectangle 1">
            <a:extLst>
              <a:ext uri="{FF2B5EF4-FFF2-40B4-BE49-F238E27FC236}">
                <a16:creationId xmlns:a16="http://schemas.microsoft.com/office/drawing/2014/main" id="{0AD85191-64E0-C04A-A0C3-25946DA733AB}"/>
              </a:ext>
            </a:extLst>
          </p:cNvPr>
          <p:cNvSpPr/>
          <p:nvPr/>
        </p:nvSpPr>
        <p:spPr>
          <a:xfrm>
            <a:off x="615711" y="2151529"/>
            <a:ext cx="10957401" cy="3949594"/>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17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graphicFrame>
        <p:nvGraphicFramePr>
          <p:cNvPr id="7" name="Google Shape;888;p148">
            <a:extLst>
              <a:ext uri="{FF2B5EF4-FFF2-40B4-BE49-F238E27FC236}">
                <a16:creationId xmlns:a16="http://schemas.microsoft.com/office/drawing/2014/main" id="{BBA6529C-E98E-BD4E-B094-DC17B2AB6706}"/>
              </a:ext>
            </a:extLst>
          </p:cNvPr>
          <p:cNvGraphicFramePr/>
          <p:nvPr>
            <p:extLst>
              <p:ext uri="{D42A27DB-BD31-4B8C-83A1-F6EECF244321}">
                <p14:modId xmlns:p14="http://schemas.microsoft.com/office/powerpoint/2010/main" val="1472995433"/>
              </p:ext>
            </p:extLst>
          </p:nvPr>
        </p:nvGraphicFramePr>
        <p:xfrm>
          <a:off x="615711" y="985083"/>
          <a:ext cx="10957401" cy="5412229"/>
        </p:xfrm>
        <a:graphic>
          <a:graphicData uri="http://schemas.openxmlformats.org/drawingml/2006/table">
            <a:tbl>
              <a:tblPr>
                <a:noFill/>
                <a:tableStyleId>{F9A1F375-83D2-49B6-B6D9-1E75FAB2CD22}</a:tableStyleId>
              </a:tblPr>
              <a:tblGrid>
                <a:gridCol w="1836729">
                  <a:extLst>
                    <a:ext uri="{9D8B030D-6E8A-4147-A177-3AD203B41FA5}">
                      <a16:colId xmlns:a16="http://schemas.microsoft.com/office/drawing/2014/main" val="20000"/>
                    </a:ext>
                  </a:extLst>
                </a:gridCol>
                <a:gridCol w="1731773">
                  <a:extLst>
                    <a:ext uri="{9D8B030D-6E8A-4147-A177-3AD203B41FA5}">
                      <a16:colId xmlns:a16="http://schemas.microsoft.com/office/drawing/2014/main" val="20001"/>
                    </a:ext>
                  </a:extLst>
                </a:gridCol>
                <a:gridCol w="2246057">
                  <a:extLst>
                    <a:ext uri="{9D8B030D-6E8A-4147-A177-3AD203B41FA5}">
                      <a16:colId xmlns:a16="http://schemas.microsoft.com/office/drawing/2014/main" val="20002"/>
                    </a:ext>
                  </a:extLst>
                </a:gridCol>
                <a:gridCol w="2550430">
                  <a:extLst>
                    <a:ext uri="{9D8B030D-6E8A-4147-A177-3AD203B41FA5}">
                      <a16:colId xmlns:a16="http://schemas.microsoft.com/office/drawing/2014/main" val="20003"/>
                    </a:ext>
                  </a:extLst>
                </a:gridCol>
                <a:gridCol w="2592412">
                  <a:extLst>
                    <a:ext uri="{9D8B030D-6E8A-4147-A177-3AD203B41FA5}">
                      <a16:colId xmlns:a16="http://schemas.microsoft.com/office/drawing/2014/main" val="20004"/>
                    </a:ext>
                  </a:extLst>
                </a:gridCol>
              </a:tblGrid>
              <a:tr h="391389">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AVPDL</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15288 (SDLC system)</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12207 (SDLC software)</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a:latin typeface="Roboto"/>
                          <a:ea typeface="Roboto"/>
                          <a:cs typeface="Roboto"/>
                          <a:sym typeface="Roboto"/>
                        </a:rPr>
                        <a:t>26262 (safety)</a:t>
                      </a:r>
                      <a:endParaRPr sz="1100" b="1">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tc>
                  <a:txBody>
                    <a:bodyPr/>
                    <a:lstStyle/>
                    <a:p>
                      <a:pPr marL="0" lvl="0" indent="0" algn="ctr" rtl="0">
                        <a:lnSpc>
                          <a:spcPct val="115000"/>
                        </a:lnSpc>
                        <a:spcBef>
                          <a:spcPts val="0"/>
                        </a:spcBef>
                        <a:spcAft>
                          <a:spcPts val="0"/>
                        </a:spcAft>
                        <a:buNone/>
                      </a:pPr>
                      <a:r>
                        <a:rPr lang="en" sz="1100" b="1" dirty="0">
                          <a:latin typeface="Roboto"/>
                          <a:ea typeface="Roboto"/>
                          <a:cs typeface="Roboto"/>
                          <a:sym typeface="Roboto"/>
                        </a:rPr>
                        <a:t>21434 (cybersecurity)</a:t>
                      </a:r>
                      <a:endParaRPr sz="1100" b="1"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DEBF7"/>
                    </a:solidFill>
                  </a:tcPr>
                </a:tc>
                <a:extLst>
                  <a:ext uri="{0D108BD9-81ED-4DB2-BD59-A6C34878D82A}">
                    <a16:rowId xmlns:a16="http://schemas.microsoft.com/office/drawing/2014/main" val="10000"/>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organization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technical processes</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management of functional safety</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overall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18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project dependent cybersecurity management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foundation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CCFF"/>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N/A</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N/A</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concept phase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concept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requirements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definition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requirements definition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safety requirements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requirements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system requirements analysis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hazard analysis / risk assessment</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cybersecurity assessment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design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architectural design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architectural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cybersecurity design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implementation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implementation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implementation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development</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integration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4">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integration and verification</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91061">
                <a:tc rowSpan="3">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verification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verification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system qualification testing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9"/>
                  </a:ext>
                </a:extLst>
              </a:tr>
              <a:tr h="291061">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a:latin typeface="Roboto"/>
                          <a:ea typeface="Roboto"/>
                          <a:cs typeface="Roboto"/>
                          <a:sym typeface="Roboto"/>
                        </a:rPr>
                        <a:t>transition</a:t>
                      </a:r>
                      <a:endParaRPr sz="110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installation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61806">
                <a:tc vMerge="1">
                  <a:txBody>
                    <a:bodyPr/>
                    <a:lstStyle/>
                    <a:p>
                      <a:endParaRPr lang="en-US"/>
                    </a:p>
                  </a:txBody>
                  <a:tcPr/>
                </a:tc>
                <a:tc vMerge="1">
                  <a:txBody>
                    <a:bodyPr/>
                    <a:lstStyle/>
                    <a:p>
                      <a:endParaRPr lang="en-US"/>
                    </a:p>
                  </a:txBody>
                  <a:tcPr/>
                </a:tc>
                <a:tc rowSpan="2">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software acceptance support</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release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CFFCC"/>
                    </a:solidFill>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validation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production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production</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91061">
                <a:tc rowSpan="2">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operation phase</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operation</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rowSpan="3">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service and decommissioning</a:t>
                      </a:r>
                      <a:endParaRPr sz="1100" dirty="0">
                        <a:latin typeface="Roboto"/>
                        <a:ea typeface="Roboto"/>
                        <a:cs typeface="Roboto"/>
                        <a:sym typeface="Roboto"/>
                      </a:endParaRPr>
                    </a:p>
                  </a:txBody>
                  <a:tcPr marL="100758" marR="100758"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continuous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91061">
                <a:tc vMerge="1">
                  <a:txBody>
                    <a:bodyPr/>
                    <a:lstStyle/>
                    <a:p>
                      <a:endParaRPr lang="en-US"/>
                    </a:p>
                  </a:txBody>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maintenance</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operation and maintenance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decommissioning phase</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DFFE0"/>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software disposal</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vMerge="1">
                  <a:txBody>
                    <a:bodyPr/>
                    <a:lstStyle/>
                    <a:p>
                      <a:endParaRPr lang="en-US"/>
                    </a:p>
                  </a:txBody>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decommissioning</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91061">
                <a:tc>
                  <a:txBody>
                    <a:bodyPr/>
                    <a:lstStyle/>
                    <a:p>
                      <a:pPr marL="0" lvl="0" indent="0" algn="ctr" rtl="0">
                        <a:lnSpc>
                          <a:spcPct val="100000"/>
                        </a:lnSpc>
                        <a:spcBef>
                          <a:spcPts val="0"/>
                        </a:spcBef>
                        <a:spcAft>
                          <a:spcPts val="0"/>
                        </a:spcAft>
                        <a:buNone/>
                      </a:pPr>
                      <a:r>
                        <a:rPr lang="en" sz="1100" dirty="0">
                          <a:latin typeface="Roboto"/>
                          <a:ea typeface="Roboto"/>
                          <a:cs typeface="Roboto"/>
                          <a:sym typeface="Roboto"/>
                        </a:rPr>
                        <a:t>supplier processes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CE4D6"/>
                    </a:solidFill>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agreement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latin typeface="Roboto"/>
                          <a:ea typeface="Roboto"/>
                          <a:cs typeface="Roboto"/>
                          <a:sym typeface="Roboto"/>
                        </a:rPr>
                        <a:t>supporting processes</a:t>
                      </a:r>
                      <a:endParaRPr sz="110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dirty="0">
                          <a:latin typeface="Roboto"/>
                          <a:ea typeface="Roboto"/>
                          <a:cs typeface="Roboto"/>
                          <a:sym typeface="Roboto"/>
                        </a:rPr>
                        <a:t>distributed cybersecurity activities</a:t>
                      </a:r>
                      <a:endParaRPr sz="1100" dirty="0">
                        <a:latin typeface="Roboto"/>
                        <a:ea typeface="Roboto"/>
                        <a:cs typeface="Roboto"/>
                        <a:sym typeface="Roboto"/>
                      </a:endParaRPr>
                    </a:p>
                  </a:txBody>
                  <a:tcPr marL="10496" marR="10496" marT="0" marB="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sp>
        <p:nvSpPr>
          <p:cNvPr id="886" name="Google Shape;886;p148"/>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AVPDL – Lifecycle Phases </a:t>
            </a:r>
            <a:endParaRPr dirty="0"/>
          </a:p>
        </p:txBody>
      </p:sp>
      <p:sp>
        <p:nvSpPr>
          <p:cNvPr id="887" name="Google Shape;887;p14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2" name="Rectangle 1">
            <a:extLst>
              <a:ext uri="{FF2B5EF4-FFF2-40B4-BE49-F238E27FC236}">
                <a16:creationId xmlns:a16="http://schemas.microsoft.com/office/drawing/2014/main" id="{0AD85191-64E0-C04A-A0C3-25946DA733AB}"/>
              </a:ext>
            </a:extLst>
          </p:cNvPr>
          <p:cNvSpPr/>
          <p:nvPr/>
        </p:nvSpPr>
        <p:spPr>
          <a:xfrm>
            <a:off x="615711" y="1383125"/>
            <a:ext cx="10957401" cy="768403"/>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6D181CF-800B-524A-A7EB-94B4B07A4B90}"/>
              </a:ext>
            </a:extLst>
          </p:cNvPr>
          <p:cNvSpPr/>
          <p:nvPr/>
        </p:nvSpPr>
        <p:spPr>
          <a:xfrm>
            <a:off x="615711" y="6108806"/>
            <a:ext cx="10957401" cy="28850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857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Speaker Bio</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a:t>
            </a:fld>
            <a:endParaRPr/>
          </a:p>
        </p:txBody>
      </p:sp>
      <p:pic>
        <p:nvPicPr>
          <p:cNvPr id="5" name="Picture 4">
            <a:extLst>
              <a:ext uri="{FF2B5EF4-FFF2-40B4-BE49-F238E27FC236}">
                <a16:creationId xmlns:a16="http://schemas.microsoft.com/office/drawing/2014/main" id="{23CCD34D-D238-0C43-8A22-A0EEE4DF5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671" y="1342747"/>
            <a:ext cx="3390160" cy="4172505"/>
          </a:xfrm>
          <a:prstGeom prst="rect">
            <a:avLst/>
          </a:prstGeom>
        </p:spPr>
      </p:pic>
      <p:sp>
        <p:nvSpPr>
          <p:cNvPr id="7" name="Google Shape;879;p147">
            <a:extLst>
              <a:ext uri="{FF2B5EF4-FFF2-40B4-BE49-F238E27FC236}">
                <a16:creationId xmlns:a16="http://schemas.microsoft.com/office/drawing/2014/main" id="{4504A26C-D176-E645-9200-35C3A76DB658}"/>
              </a:ext>
            </a:extLst>
          </p:cNvPr>
          <p:cNvSpPr txBox="1">
            <a:spLocks/>
          </p:cNvSpPr>
          <p:nvPr/>
        </p:nvSpPr>
        <p:spPr>
          <a:xfrm>
            <a:off x="4436068" y="936009"/>
            <a:ext cx="7240190" cy="498598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lgn="just">
              <a:spcBef>
                <a:spcPts val="0"/>
              </a:spcBef>
            </a:pPr>
            <a:r>
              <a:rPr lang="en-US" sz="1800" dirty="0"/>
              <a:t>Charles is a Principal Engineer at Motional responsible for developing their cybersecurity development lifecycle practice. He has over 37 years of professional experience across a broad range of domains including aerospace, publishing, software development, technical illustrations, networking, embedded wireless hardware and software, distributed image scaling, enterprise scale distributed systems, medical devices, and autonomous vehicles. He first worked on security software in 1983. He holds a BSCS (Computer Science), MSEE (Electrical and Computer Engineering), and is CSSLP certified. His masters work in 1992 was in anti-viral computer architecture. He has been threat modeling for over 10 years. Charles has participated on several ISO standards committees. His most recent activities included staffing at the FDA/MITRE/MDIC medical device threat modeling training bootcamps and working on the development ISO/SAE 21434 (Road vehicles — Cybersecurity engineering) and its related standards. He is the vice-chair of the SAE Cybersecurity Maturity Model Task Force (TEVEES18A3). He is the primary author and editor of the Autonomous Vehicle Cybersecurity Development Lifecycle (AVCDL).</a:t>
            </a:r>
          </a:p>
        </p:txBody>
      </p:sp>
    </p:spTree>
    <p:extLst>
      <p:ext uri="{BB962C8B-B14F-4D97-AF65-F5344CB8AC3E}">
        <p14:creationId xmlns:p14="http://schemas.microsoft.com/office/powerpoint/2010/main" val="1179155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95049CA-12D9-5D46-9062-5D6BC9D538B1}"/>
              </a:ext>
            </a:extLst>
          </p:cNvPr>
          <p:cNvPicPr>
            <a:picLocks noChangeAspect="1"/>
          </p:cNvPicPr>
          <p:nvPr/>
        </p:nvPicPr>
        <p:blipFill>
          <a:blip r:embed="rId3"/>
          <a:stretch>
            <a:fillRect/>
          </a:stretch>
        </p:blipFill>
        <p:spPr>
          <a:xfrm>
            <a:off x="895769" y="1010982"/>
            <a:ext cx="10397285" cy="5386335"/>
          </a:xfrm>
          <a:prstGeom prst="rect">
            <a:avLst/>
          </a:prstGeom>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ISO 21434 Work Products and Requirements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195662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4" name="Picture 13" descr="Text, letter&#10;&#10;Description automatically generated">
            <a:extLst>
              <a:ext uri="{FF2B5EF4-FFF2-40B4-BE49-F238E27FC236}">
                <a16:creationId xmlns:a16="http://schemas.microsoft.com/office/drawing/2014/main" id="{29E31B43-221C-E248-BE60-B5F61D09E944}"/>
              </a:ext>
            </a:extLst>
          </p:cNvPr>
          <p:cNvPicPr>
            <a:picLocks noChangeAspect="1"/>
          </p:cNvPicPr>
          <p:nvPr/>
        </p:nvPicPr>
        <p:blipFill>
          <a:blip r:embed="rId3"/>
          <a:stretch>
            <a:fillRect/>
          </a:stretch>
        </p:blipFill>
        <p:spPr>
          <a:xfrm>
            <a:off x="9087321" y="720281"/>
            <a:ext cx="2635284" cy="3709170"/>
          </a:xfrm>
          <a:prstGeom prst="rect">
            <a:avLst/>
          </a:prstGeom>
          <a:ln w="12700">
            <a:solidFill>
              <a:schemeClr val="accent5"/>
            </a:solidFill>
          </a:ln>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Reference Sources</a:t>
            </a:r>
            <a:endParaRPr dirty="0"/>
          </a:p>
        </p:txBody>
      </p:sp>
      <p:pic>
        <p:nvPicPr>
          <p:cNvPr id="4" name="Picture 3" descr="Graphical user interface, text&#10;&#10;Description automatically generated">
            <a:extLst>
              <a:ext uri="{FF2B5EF4-FFF2-40B4-BE49-F238E27FC236}">
                <a16:creationId xmlns:a16="http://schemas.microsoft.com/office/drawing/2014/main" id="{971FBF2A-3318-4F4A-ADF6-6BE2429A0E42}"/>
              </a:ext>
            </a:extLst>
          </p:cNvPr>
          <p:cNvPicPr>
            <a:picLocks noChangeAspect="1"/>
          </p:cNvPicPr>
          <p:nvPr/>
        </p:nvPicPr>
        <p:blipFill>
          <a:blip r:embed="rId4"/>
          <a:stretch>
            <a:fillRect/>
          </a:stretch>
        </p:blipFill>
        <p:spPr>
          <a:xfrm>
            <a:off x="466220" y="979673"/>
            <a:ext cx="2344474" cy="287313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6DE655E-009D-EE4B-8839-C18A762E2308}"/>
              </a:ext>
            </a:extLst>
          </p:cNvPr>
          <p:cNvPicPr>
            <a:picLocks noChangeAspect="1"/>
          </p:cNvPicPr>
          <p:nvPr/>
        </p:nvPicPr>
        <p:blipFill>
          <a:blip r:embed="rId5"/>
          <a:stretch>
            <a:fillRect/>
          </a:stretch>
        </p:blipFill>
        <p:spPr>
          <a:xfrm>
            <a:off x="1684648" y="1997742"/>
            <a:ext cx="2635284" cy="3391038"/>
          </a:xfrm>
          <a:prstGeom prst="rect">
            <a:avLst/>
          </a:prstGeom>
          <a:ln w="12700">
            <a:solidFill>
              <a:schemeClr val="accent5"/>
            </a:solidFill>
          </a:ln>
        </p:spPr>
      </p:pic>
      <p:pic>
        <p:nvPicPr>
          <p:cNvPr id="10" name="Picture 9" descr="Graphical user interface, text, application&#10;&#10;Description automatically generated">
            <a:extLst>
              <a:ext uri="{FF2B5EF4-FFF2-40B4-BE49-F238E27FC236}">
                <a16:creationId xmlns:a16="http://schemas.microsoft.com/office/drawing/2014/main" id="{4840EF82-B2D3-E24C-9C80-0B7087319D21}"/>
              </a:ext>
            </a:extLst>
          </p:cNvPr>
          <p:cNvPicPr>
            <a:picLocks noChangeAspect="1"/>
          </p:cNvPicPr>
          <p:nvPr/>
        </p:nvPicPr>
        <p:blipFill>
          <a:blip r:embed="rId6"/>
          <a:stretch>
            <a:fillRect/>
          </a:stretch>
        </p:blipFill>
        <p:spPr>
          <a:xfrm>
            <a:off x="7279575" y="1440714"/>
            <a:ext cx="2635284" cy="3721637"/>
          </a:xfrm>
          <a:prstGeom prst="rect">
            <a:avLst/>
          </a:prstGeom>
          <a:ln w="12700">
            <a:solidFill>
              <a:schemeClr val="accent5"/>
            </a:solidFill>
          </a:ln>
        </p:spPr>
      </p:pic>
      <p:pic>
        <p:nvPicPr>
          <p:cNvPr id="12" name="Picture 11" descr="Text, letter&#10;&#10;Description automatically generated">
            <a:extLst>
              <a:ext uri="{FF2B5EF4-FFF2-40B4-BE49-F238E27FC236}">
                <a16:creationId xmlns:a16="http://schemas.microsoft.com/office/drawing/2014/main" id="{CA16A901-D56C-4E4B-96BC-2527FE7DA413}"/>
              </a:ext>
            </a:extLst>
          </p:cNvPr>
          <p:cNvPicPr>
            <a:picLocks noChangeAspect="1"/>
          </p:cNvPicPr>
          <p:nvPr/>
        </p:nvPicPr>
        <p:blipFill>
          <a:blip r:embed="rId7"/>
          <a:stretch>
            <a:fillRect/>
          </a:stretch>
        </p:blipFill>
        <p:spPr>
          <a:xfrm>
            <a:off x="3061295" y="2995769"/>
            <a:ext cx="2635284" cy="3401548"/>
          </a:xfrm>
          <a:prstGeom prst="rect">
            <a:avLst/>
          </a:prstGeom>
          <a:ln w="12700">
            <a:solidFill>
              <a:schemeClr val="accent5"/>
            </a:solidFill>
          </a:ln>
        </p:spPr>
      </p:pic>
      <p:sp>
        <p:nvSpPr>
          <p:cNvPr id="2" name="Rectangle 1">
            <a:extLst>
              <a:ext uri="{FF2B5EF4-FFF2-40B4-BE49-F238E27FC236}">
                <a16:creationId xmlns:a16="http://schemas.microsoft.com/office/drawing/2014/main" id="{9E056FEF-BC22-1F41-959C-1619354E914B}"/>
              </a:ext>
            </a:extLst>
          </p:cNvPr>
          <p:cNvSpPr/>
          <p:nvPr/>
        </p:nvSpPr>
        <p:spPr>
          <a:xfrm>
            <a:off x="5757550" y="2671556"/>
            <a:ext cx="2631354" cy="3723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8"/>
          <a:srcRect/>
          <a:stretch/>
        </p:blipFill>
        <p:spPr>
          <a:xfrm>
            <a:off x="5757549" y="2673618"/>
            <a:ext cx="2631354" cy="3723699"/>
          </a:xfrm>
          <a:prstGeom prst="rect">
            <a:avLst/>
          </a:prstGeom>
          <a:ln w="12700">
            <a:solidFill>
              <a:schemeClr val="accent5"/>
            </a:solidFill>
          </a:ln>
        </p:spPr>
      </p:pic>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96437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5" name="Rectangle 4">
            <a:extLst>
              <a:ext uri="{FF2B5EF4-FFF2-40B4-BE49-F238E27FC236}">
                <a16:creationId xmlns:a16="http://schemas.microsoft.com/office/drawing/2014/main" id="{8653079C-4434-9F45-AEE6-DFC3E07E3090}"/>
              </a:ext>
            </a:extLst>
          </p:cNvPr>
          <p:cNvSpPr/>
          <p:nvPr/>
        </p:nvSpPr>
        <p:spPr>
          <a:xfrm>
            <a:off x="455616" y="3101246"/>
            <a:ext cx="11438849" cy="550590"/>
          </a:xfrm>
          <a:prstGeom prst="rect">
            <a:avLst/>
          </a:prstGeom>
          <a:solidFill>
            <a:srgbClr val="FFE6C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How Standards Inform the AVCDL</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descr="A screenshot of a computer&#10;&#10;Description automatically generated with medium confidence">
            <a:extLst>
              <a:ext uri="{FF2B5EF4-FFF2-40B4-BE49-F238E27FC236}">
                <a16:creationId xmlns:a16="http://schemas.microsoft.com/office/drawing/2014/main" id="{329A52EB-7C93-8642-B898-221C71042F7F}"/>
              </a:ext>
            </a:extLst>
          </p:cNvPr>
          <p:cNvPicPr>
            <a:picLocks noChangeAspect="1"/>
          </p:cNvPicPr>
          <p:nvPr/>
        </p:nvPicPr>
        <p:blipFill>
          <a:blip r:embed="rId3"/>
          <a:stretch>
            <a:fillRect/>
          </a:stretch>
        </p:blipFill>
        <p:spPr>
          <a:xfrm>
            <a:off x="455616" y="1613922"/>
            <a:ext cx="11438850" cy="4045093"/>
          </a:xfrm>
          <a:prstGeom prst="rect">
            <a:avLst/>
          </a:prstGeom>
        </p:spPr>
      </p:pic>
    </p:spTree>
    <p:extLst>
      <p:ext uri="{BB962C8B-B14F-4D97-AF65-F5344CB8AC3E}">
        <p14:creationId xmlns:p14="http://schemas.microsoft.com/office/powerpoint/2010/main" val="842903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Timeline&#10;&#10;Description automatically generated">
            <a:extLst>
              <a:ext uri="{FF2B5EF4-FFF2-40B4-BE49-F238E27FC236}">
                <a16:creationId xmlns:a16="http://schemas.microsoft.com/office/drawing/2014/main" id="{A095694A-0BCB-2D43-AA9B-A6C9EBEC844B}"/>
              </a:ext>
            </a:extLst>
          </p:cNvPr>
          <p:cNvPicPr>
            <a:picLocks noChangeAspect="1"/>
          </p:cNvPicPr>
          <p:nvPr/>
        </p:nvPicPr>
        <p:blipFill>
          <a:blip r:embed="rId3"/>
          <a:stretch>
            <a:fillRect/>
          </a:stretch>
        </p:blipFill>
        <p:spPr>
          <a:xfrm>
            <a:off x="1312484" y="985075"/>
            <a:ext cx="9563741" cy="5277470"/>
          </a:xfrm>
          <a:prstGeom prst="rect">
            <a:avLst/>
          </a:prstGeom>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Phases and Requirements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Cyclic View</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7" name="Freeform 6">
            <a:extLst>
              <a:ext uri="{FF2B5EF4-FFF2-40B4-BE49-F238E27FC236}">
                <a16:creationId xmlns:a16="http://schemas.microsoft.com/office/drawing/2014/main" id="{CB492125-C1DF-0A45-9DCD-B7F0A026F36A}"/>
              </a:ext>
            </a:extLst>
          </p:cNvPr>
          <p:cNvSpPr/>
          <p:nvPr/>
        </p:nvSpPr>
        <p:spPr>
          <a:xfrm>
            <a:off x="6526555"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Operation</a:t>
            </a:r>
          </a:p>
        </p:txBody>
      </p:sp>
      <p:sp>
        <p:nvSpPr>
          <p:cNvPr id="8" name="Circular Arrow 7">
            <a:extLst>
              <a:ext uri="{FF2B5EF4-FFF2-40B4-BE49-F238E27FC236}">
                <a16:creationId xmlns:a16="http://schemas.microsoft.com/office/drawing/2014/main" id="{4AD4E8A4-0A45-114E-A2ED-E1301139DB41}"/>
              </a:ext>
            </a:extLst>
          </p:cNvPr>
          <p:cNvSpPr/>
          <p:nvPr/>
        </p:nvSpPr>
        <p:spPr>
          <a:xfrm>
            <a:off x="3137451" y="984617"/>
            <a:ext cx="5412700" cy="5412700"/>
          </a:xfrm>
          <a:prstGeom prst="circularArrow">
            <a:avLst>
              <a:gd name="adj1" fmla="val 3988"/>
              <a:gd name="adj2" fmla="val 250168"/>
              <a:gd name="adj3" fmla="val 20573676"/>
              <a:gd name="adj4" fmla="val 18982452"/>
              <a:gd name="adj5" fmla="val 4653"/>
            </a:avLst>
          </a:prstGeom>
          <a:solidFill>
            <a:srgbClr val="CCFFCC"/>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Freeform 8">
            <a:extLst>
              <a:ext uri="{FF2B5EF4-FFF2-40B4-BE49-F238E27FC236}">
                <a16:creationId xmlns:a16="http://schemas.microsoft.com/office/drawing/2014/main" id="{B3A0F6B4-834C-AF42-8778-606C36418490}"/>
              </a:ext>
            </a:extLst>
          </p:cNvPr>
          <p:cNvSpPr/>
          <p:nvPr/>
        </p:nvSpPr>
        <p:spPr>
          <a:xfrm>
            <a:off x="7762804" y="3137471"/>
            <a:ext cx="124691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Requirements</a:t>
            </a:r>
          </a:p>
        </p:txBody>
      </p:sp>
      <p:sp>
        <p:nvSpPr>
          <p:cNvPr id="10" name="Circular Arrow 9">
            <a:extLst>
              <a:ext uri="{FF2B5EF4-FFF2-40B4-BE49-F238E27FC236}">
                <a16:creationId xmlns:a16="http://schemas.microsoft.com/office/drawing/2014/main" id="{96880112-960E-EB4A-B591-6BF918EBC1D4}"/>
              </a:ext>
            </a:extLst>
          </p:cNvPr>
          <p:cNvSpPr/>
          <p:nvPr/>
        </p:nvSpPr>
        <p:spPr>
          <a:xfrm>
            <a:off x="3137451" y="984617"/>
            <a:ext cx="5412700" cy="5412700"/>
          </a:xfrm>
          <a:prstGeom prst="circularArrow">
            <a:avLst>
              <a:gd name="adj1" fmla="val 3988"/>
              <a:gd name="adj2" fmla="val 250168"/>
              <a:gd name="adj3" fmla="val 2367380"/>
              <a:gd name="adj4" fmla="val 776155"/>
              <a:gd name="adj5" fmla="val 4653"/>
            </a:avLst>
          </a:prstGeom>
          <a:solidFill>
            <a:srgbClr val="CCFFCC"/>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Freeform 10">
            <a:extLst>
              <a:ext uri="{FF2B5EF4-FFF2-40B4-BE49-F238E27FC236}">
                <a16:creationId xmlns:a16="http://schemas.microsoft.com/office/drawing/2014/main" id="{C5953662-8AFA-F544-A932-8FCD1EE19D5A}"/>
              </a:ext>
            </a:extLst>
          </p:cNvPr>
          <p:cNvSpPr/>
          <p:nvPr/>
        </p:nvSpPr>
        <p:spPr>
          <a:xfrm>
            <a:off x="6526555" y="5278717"/>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Design</a:t>
            </a:r>
          </a:p>
        </p:txBody>
      </p:sp>
      <p:sp>
        <p:nvSpPr>
          <p:cNvPr id="12" name="Circular Arrow 11">
            <a:extLst>
              <a:ext uri="{FF2B5EF4-FFF2-40B4-BE49-F238E27FC236}">
                <a16:creationId xmlns:a16="http://schemas.microsoft.com/office/drawing/2014/main" id="{4C3B59D4-6FAE-0842-A55A-84F18CC4A1AF}"/>
              </a:ext>
            </a:extLst>
          </p:cNvPr>
          <p:cNvSpPr/>
          <p:nvPr/>
        </p:nvSpPr>
        <p:spPr>
          <a:xfrm>
            <a:off x="3137451" y="984617"/>
            <a:ext cx="5412700" cy="5412700"/>
          </a:xfrm>
          <a:prstGeom prst="circularArrow">
            <a:avLst>
              <a:gd name="adj1" fmla="val 3988"/>
              <a:gd name="adj2" fmla="val 250168"/>
              <a:gd name="adj3" fmla="val 5835748"/>
              <a:gd name="adj4" fmla="val 4438207"/>
              <a:gd name="adj5" fmla="val 4653"/>
            </a:avLst>
          </a:prstGeom>
          <a:solidFill>
            <a:srgbClr val="CCFFCC"/>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Freeform 12">
            <a:extLst>
              <a:ext uri="{FF2B5EF4-FFF2-40B4-BE49-F238E27FC236}">
                <a16:creationId xmlns:a16="http://schemas.microsoft.com/office/drawing/2014/main" id="{83C99951-20B4-DF4C-A2BA-C092086F3411}"/>
              </a:ext>
            </a:extLst>
          </p:cNvPr>
          <p:cNvSpPr/>
          <p:nvPr/>
        </p:nvSpPr>
        <p:spPr>
          <a:xfrm>
            <a:off x="3861362" y="5278717"/>
            <a:ext cx="1492381" cy="1106993"/>
          </a:xfrm>
          <a:custGeom>
            <a:avLst/>
            <a:gdLst>
              <a:gd name="connsiteX0" fmla="*/ 0 w 1492770"/>
              <a:gd name="connsiteY0" fmla="*/ 0 h 1107281"/>
              <a:gd name="connsiteX1" fmla="*/ 1492770 w 1492770"/>
              <a:gd name="connsiteY1" fmla="*/ 0 h 1107281"/>
              <a:gd name="connsiteX2" fmla="*/ 1492770 w 1492770"/>
              <a:gd name="connsiteY2" fmla="*/ 1107281 h 1107281"/>
              <a:gd name="connsiteX3" fmla="*/ 0 w 1492770"/>
              <a:gd name="connsiteY3" fmla="*/ 1107281 h 1107281"/>
              <a:gd name="connsiteX4" fmla="*/ 0 w 1492770"/>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770" h="1107281">
                <a:moveTo>
                  <a:pt x="0" y="0"/>
                </a:moveTo>
                <a:lnTo>
                  <a:pt x="1492770" y="0"/>
                </a:lnTo>
                <a:lnTo>
                  <a:pt x="1492770"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Implementation</a:t>
            </a:r>
          </a:p>
        </p:txBody>
      </p:sp>
      <p:sp>
        <p:nvSpPr>
          <p:cNvPr id="14" name="Circular Arrow 13">
            <a:extLst>
              <a:ext uri="{FF2B5EF4-FFF2-40B4-BE49-F238E27FC236}">
                <a16:creationId xmlns:a16="http://schemas.microsoft.com/office/drawing/2014/main" id="{01F021A0-5F17-444B-8802-D3E6A98F921C}"/>
              </a:ext>
            </a:extLst>
          </p:cNvPr>
          <p:cNvSpPr/>
          <p:nvPr/>
        </p:nvSpPr>
        <p:spPr>
          <a:xfrm>
            <a:off x="3137451" y="984617"/>
            <a:ext cx="5412700" cy="5412700"/>
          </a:xfrm>
          <a:prstGeom prst="circularArrow">
            <a:avLst>
              <a:gd name="adj1" fmla="val 3988"/>
              <a:gd name="adj2" fmla="val 250168"/>
              <a:gd name="adj3" fmla="val 9773676"/>
              <a:gd name="adj4" fmla="val 8402797"/>
              <a:gd name="adj5" fmla="val 4653"/>
            </a:avLst>
          </a:prstGeom>
          <a:solidFill>
            <a:srgbClr val="CCFFCC"/>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a:extLst>
              <a:ext uri="{FF2B5EF4-FFF2-40B4-BE49-F238E27FC236}">
                <a16:creationId xmlns:a16="http://schemas.microsoft.com/office/drawing/2014/main" id="{8372E315-6507-E24E-B976-10001559F70D}"/>
              </a:ext>
            </a:extLst>
          </p:cNvPr>
          <p:cNvSpPr/>
          <p:nvPr/>
        </p:nvSpPr>
        <p:spPr>
          <a:xfrm>
            <a:off x="2817808" y="3137471"/>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Verification</a:t>
            </a:r>
          </a:p>
        </p:txBody>
      </p:sp>
      <p:sp>
        <p:nvSpPr>
          <p:cNvPr id="16" name="Circular Arrow 15">
            <a:extLst>
              <a:ext uri="{FF2B5EF4-FFF2-40B4-BE49-F238E27FC236}">
                <a16:creationId xmlns:a16="http://schemas.microsoft.com/office/drawing/2014/main" id="{0A82BA3F-4845-D74E-BFA5-C277AC3B8A8E}"/>
              </a:ext>
            </a:extLst>
          </p:cNvPr>
          <p:cNvSpPr/>
          <p:nvPr/>
        </p:nvSpPr>
        <p:spPr>
          <a:xfrm>
            <a:off x="3137451" y="984617"/>
            <a:ext cx="5412700" cy="5412700"/>
          </a:xfrm>
          <a:prstGeom prst="circularArrow">
            <a:avLst>
              <a:gd name="adj1" fmla="val 3988"/>
              <a:gd name="adj2" fmla="val 250168"/>
              <a:gd name="adj3" fmla="val 13167380"/>
              <a:gd name="adj4" fmla="val 11576155"/>
              <a:gd name="adj5" fmla="val 4653"/>
            </a:avLst>
          </a:prstGeom>
          <a:solidFill>
            <a:srgbClr val="CCFFCC"/>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16">
            <a:extLst>
              <a:ext uri="{FF2B5EF4-FFF2-40B4-BE49-F238E27FC236}">
                <a16:creationId xmlns:a16="http://schemas.microsoft.com/office/drawing/2014/main" id="{503B4061-2F25-8241-965D-1D6996B246A9}"/>
              </a:ext>
            </a:extLst>
          </p:cNvPr>
          <p:cNvSpPr/>
          <p:nvPr/>
        </p:nvSpPr>
        <p:spPr>
          <a:xfrm>
            <a:off x="4054057" y="996226"/>
            <a:ext cx="1106993" cy="1106993"/>
          </a:xfrm>
          <a:custGeom>
            <a:avLst/>
            <a:gdLst>
              <a:gd name="connsiteX0" fmla="*/ 0 w 1107281"/>
              <a:gd name="connsiteY0" fmla="*/ 0 h 1107281"/>
              <a:gd name="connsiteX1" fmla="*/ 1107281 w 1107281"/>
              <a:gd name="connsiteY1" fmla="*/ 0 h 1107281"/>
              <a:gd name="connsiteX2" fmla="*/ 1107281 w 1107281"/>
              <a:gd name="connsiteY2" fmla="*/ 1107281 h 1107281"/>
              <a:gd name="connsiteX3" fmla="*/ 0 w 1107281"/>
              <a:gd name="connsiteY3" fmla="*/ 1107281 h 1107281"/>
              <a:gd name="connsiteX4" fmla="*/ 0 w 1107281"/>
              <a:gd name="connsiteY4" fmla="*/ 0 h 110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7281" h="1107281">
                <a:moveTo>
                  <a:pt x="0" y="0"/>
                </a:moveTo>
                <a:lnTo>
                  <a:pt x="1107281" y="0"/>
                </a:lnTo>
                <a:lnTo>
                  <a:pt x="1107281" y="1107281"/>
                </a:lnTo>
                <a:lnTo>
                  <a:pt x="0" y="110728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Release</a:t>
            </a:r>
          </a:p>
        </p:txBody>
      </p:sp>
      <p:sp>
        <p:nvSpPr>
          <p:cNvPr id="18" name="Circular Arrow 17">
            <a:extLst>
              <a:ext uri="{FF2B5EF4-FFF2-40B4-BE49-F238E27FC236}">
                <a16:creationId xmlns:a16="http://schemas.microsoft.com/office/drawing/2014/main" id="{0CA9F839-8DE5-6A47-AE8C-D98FFA7D33D2}"/>
              </a:ext>
            </a:extLst>
          </p:cNvPr>
          <p:cNvSpPr/>
          <p:nvPr/>
        </p:nvSpPr>
        <p:spPr>
          <a:xfrm>
            <a:off x="3137451"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
        <p:nvSpPr>
          <p:cNvPr id="19" name="Freeform 18">
            <a:extLst>
              <a:ext uri="{FF2B5EF4-FFF2-40B4-BE49-F238E27FC236}">
                <a16:creationId xmlns:a16="http://schemas.microsoft.com/office/drawing/2014/main" id="{6779F147-E457-CA4F-85C0-C06E481D9B3A}"/>
              </a:ext>
            </a:extLst>
          </p:cNvPr>
          <p:cNvSpPr/>
          <p:nvPr/>
        </p:nvSpPr>
        <p:spPr>
          <a:xfrm>
            <a:off x="9337335" y="1025932"/>
            <a:ext cx="1459243" cy="1205600"/>
          </a:xfrm>
          <a:custGeom>
            <a:avLst/>
            <a:gdLst>
              <a:gd name="connsiteX0" fmla="*/ 0 w 1205914"/>
              <a:gd name="connsiteY0" fmla="*/ 0 h 1205914"/>
              <a:gd name="connsiteX1" fmla="*/ 1205914 w 1205914"/>
              <a:gd name="connsiteY1" fmla="*/ 0 h 1205914"/>
              <a:gd name="connsiteX2" fmla="*/ 1205914 w 1205914"/>
              <a:gd name="connsiteY2" fmla="*/ 1205914 h 1205914"/>
              <a:gd name="connsiteX3" fmla="*/ 0 w 1205914"/>
              <a:gd name="connsiteY3" fmla="*/ 1205914 h 1205914"/>
              <a:gd name="connsiteX4" fmla="*/ 0 w 1205914"/>
              <a:gd name="connsiteY4" fmla="*/ 0 h 1205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914" h="1205914">
                <a:moveTo>
                  <a:pt x="0" y="0"/>
                </a:moveTo>
                <a:lnTo>
                  <a:pt x="1205914" y="0"/>
                </a:lnTo>
                <a:lnTo>
                  <a:pt x="1205914" y="1205914"/>
                </a:lnTo>
                <a:lnTo>
                  <a:pt x="0" y="12059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775" tIns="17775" rIns="17775" bIns="17775" numCol="1" spcCol="1270" anchor="ctr" anchorCtr="0">
            <a:noAutofit/>
          </a:bodyPr>
          <a:lstStyle/>
          <a:p>
            <a:pPr algn="ctr" defTabSz="622113">
              <a:lnSpc>
                <a:spcPct val="90000"/>
              </a:lnSpc>
              <a:spcBef>
                <a:spcPct val="0"/>
              </a:spcBef>
              <a:spcAft>
                <a:spcPct val="35000"/>
              </a:spcAft>
            </a:pPr>
            <a:r>
              <a:rPr lang="en-US" kern="1200" dirty="0"/>
              <a:t>Decommissioning</a:t>
            </a:r>
          </a:p>
        </p:txBody>
      </p:sp>
      <p:sp>
        <p:nvSpPr>
          <p:cNvPr id="20" name="Oval 19">
            <a:extLst>
              <a:ext uri="{FF2B5EF4-FFF2-40B4-BE49-F238E27FC236}">
                <a16:creationId xmlns:a16="http://schemas.microsoft.com/office/drawing/2014/main" id="{B184411E-9D89-6147-92A8-5628A0252A03}"/>
              </a:ext>
            </a:extLst>
          </p:cNvPr>
          <p:cNvSpPr/>
          <p:nvPr/>
        </p:nvSpPr>
        <p:spPr>
          <a:xfrm>
            <a:off x="4384367" y="2231533"/>
            <a:ext cx="2918873" cy="2918873"/>
          </a:xfrm>
          <a:prstGeom prst="ellipse">
            <a:avLst/>
          </a:prstGeom>
          <a:solidFill>
            <a:srgbClr val="99CCFF"/>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Foundation</a:t>
            </a:r>
          </a:p>
        </p:txBody>
      </p:sp>
      <p:sp>
        <p:nvSpPr>
          <p:cNvPr id="21" name="Circular Arrow 20">
            <a:extLst>
              <a:ext uri="{FF2B5EF4-FFF2-40B4-BE49-F238E27FC236}">
                <a16:creationId xmlns:a16="http://schemas.microsoft.com/office/drawing/2014/main" id="{A286694D-3204-A84C-9175-79A09E26024E}"/>
              </a:ext>
            </a:extLst>
          </p:cNvPr>
          <p:cNvSpPr/>
          <p:nvPr/>
        </p:nvSpPr>
        <p:spPr>
          <a:xfrm>
            <a:off x="5834747" y="984617"/>
            <a:ext cx="5412700" cy="5412700"/>
          </a:xfrm>
          <a:prstGeom prst="circularArrow">
            <a:avLst>
              <a:gd name="adj1" fmla="val 3988"/>
              <a:gd name="adj2" fmla="val 250168"/>
              <a:gd name="adj3" fmla="val 16911625"/>
              <a:gd name="adj4" fmla="val 15238207"/>
              <a:gd name="adj5" fmla="val 4653"/>
            </a:avLst>
          </a:prstGeom>
          <a:solidFill>
            <a:srgbClr val="FDFFE0"/>
          </a:solidFill>
          <a:ln>
            <a:solidFill>
              <a:schemeClr val="bg1">
                <a:lumMod val="7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p>
        </p:txBody>
      </p:sp>
    </p:spTree>
    <p:extLst>
      <p:ext uri="{BB962C8B-B14F-4D97-AF65-F5344CB8AC3E}">
        <p14:creationId xmlns:p14="http://schemas.microsoft.com/office/powerpoint/2010/main" val="604716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Compliance to Standards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25</a:t>
            </a:fld>
            <a:endParaRPr/>
          </a:p>
        </p:txBody>
      </p:sp>
      <p:pic>
        <p:nvPicPr>
          <p:cNvPr id="3" name="Picture 2" descr="Chart&#10;&#10;Description automatically generated">
            <a:extLst>
              <a:ext uri="{FF2B5EF4-FFF2-40B4-BE49-F238E27FC236}">
                <a16:creationId xmlns:a16="http://schemas.microsoft.com/office/drawing/2014/main" id="{72C259FD-63B7-074D-A316-F1442488C272}"/>
              </a:ext>
            </a:extLst>
          </p:cNvPr>
          <p:cNvPicPr>
            <a:picLocks noChangeAspect="1"/>
          </p:cNvPicPr>
          <p:nvPr/>
        </p:nvPicPr>
        <p:blipFill rotWithShape="1">
          <a:blip r:embed="rId3"/>
          <a:srcRect l="-41" t="11" r="41" b="15672"/>
          <a:stretch/>
        </p:blipFill>
        <p:spPr>
          <a:xfrm>
            <a:off x="401751" y="976139"/>
            <a:ext cx="11385322" cy="5421178"/>
          </a:xfrm>
          <a:prstGeom prst="rect">
            <a:avLst/>
          </a:prstGeom>
        </p:spPr>
      </p:pic>
    </p:spTree>
    <p:extLst>
      <p:ext uri="{BB962C8B-B14F-4D97-AF65-F5344CB8AC3E}">
        <p14:creationId xmlns:p14="http://schemas.microsoft.com/office/powerpoint/2010/main" val="603205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Requirements / Roles / RACI / Dependent Inputs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26</a:t>
            </a:fld>
            <a:endParaRPr/>
          </a:p>
        </p:txBody>
      </p:sp>
      <p:pic>
        <p:nvPicPr>
          <p:cNvPr id="2" name="Picture 1">
            <a:extLst>
              <a:ext uri="{FF2B5EF4-FFF2-40B4-BE49-F238E27FC236}">
                <a16:creationId xmlns:a16="http://schemas.microsoft.com/office/drawing/2014/main" id="{F0F83B8E-DA37-D442-B16F-7FBA4D6948A3}"/>
              </a:ext>
            </a:extLst>
          </p:cNvPr>
          <p:cNvPicPr>
            <a:picLocks noChangeAspect="1"/>
          </p:cNvPicPr>
          <p:nvPr/>
        </p:nvPicPr>
        <p:blipFill>
          <a:blip r:embed="rId3"/>
          <a:stretch>
            <a:fillRect/>
          </a:stretch>
        </p:blipFill>
        <p:spPr>
          <a:xfrm>
            <a:off x="399858" y="925816"/>
            <a:ext cx="11333350" cy="5471501"/>
          </a:xfrm>
          <a:prstGeom prst="rect">
            <a:avLst/>
          </a:prstGeom>
        </p:spPr>
      </p:pic>
    </p:spTree>
    <p:extLst>
      <p:ext uri="{BB962C8B-B14F-4D97-AF65-F5344CB8AC3E}">
        <p14:creationId xmlns:p14="http://schemas.microsoft.com/office/powerpoint/2010/main" val="3838572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5" name="Picture 24" descr="Graphical user interface, text, application, email&#10;&#10;Description automatically generated">
            <a:extLst>
              <a:ext uri="{FF2B5EF4-FFF2-40B4-BE49-F238E27FC236}">
                <a16:creationId xmlns:a16="http://schemas.microsoft.com/office/drawing/2014/main" id="{E4CD0938-B270-414C-A452-5CAA957FB600}"/>
              </a:ext>
            </a:extLst>
          </p:cNvPr>
          <p:cNvPicPr>
            <a:picLocks noChangeAspect="1"/>
          </p:cNvPicPr>
          <p:nvPr/>
        </p:nvPicPr>
        <p:blipFill>
          <a:blip r:embed="rId3"/>
          <a:stretch>
            <a:fillRect/>
          </a:stretch>
        </p:blipFill>
        <p:spPr>
          <a:xfrm>
            <a:off x="606647" y="2320156"/>
            <a:ext cx="1978346" cy="2552774"/>
          </a:xfrm>
          <a:prstGeom prst="rect">
            <a:avLst/>
          </a:prstGeom>
          <a:ln w="12700">
            <a:solidFill>
              <a:schemeClr val="accent5"/>
            </a:solidFill>
          </a:ln>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 Set</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10" name="Group 9">
            <a:extLst>
              <a:ext uri="{FF2B5EF4-FFF2-40B4-BE49-F238E27FC236}">
                <a16:creationId xmlns:a16="http://schemas.microsoft.com/office/drawing/2014/main" id="{70B1C1E4-E645-1144-8919-E3BC839968BA}"/>
              </a:ext>
            </a:extLst>
          </p:cNvPr>
          <p:cNvGrpSpPr/>
          <p:nvPr/>
        </p:nvGrpSpPr>
        <p:grpSpPr>
          <a:xfrm>
            <a:off x="573746" y="1447238"/>
            <a:ext cx="11025719" cy="3899446"/>
            <a:chOff x="585602" y="1031410"/>
            <a:chExt cx="11025719" cy="3899446"/>
          </a:xfrm>
        </p:grpSpPr>
        <p:grpSp>
          <p:nvGrpSpPr>
            <p:cNvPr id="5" name="Group 4">
              <a:extLst>
                <a:ext uri="{FF2B5EF4-FFF2-40B4-BE49-F238E27FC236}">
                  <a16:creationId xmlns:a16="http://schemas.microsoft.com/office/drawing/2014/main" id="{A0C4B782-9410-C948-9619-2BA92E6A4836}"/>
                </a:ext>
              </a:extLst>
            </p:cNvPr>
            <p:cNvGrpSpPr/>
            <p:nvPr/>
          </p:nvGrpSpPr>
          <p:grpSpPr>
            <a:xfrm>
              <a:off x="3154165" y="1882856"/>
              <a:ext cx="2470127" cy="3048000"/>
              <a:chOff x="4378510" y="1566333"/>
              <a:chExt cx="2470127" cy="3048000"/>
            </a:xfrm>
          </p:grpSpPr>
          <p:pic>
            <p:nvPicPr>
              <p:cNvPr id="9" name="Picture 8">
                <a:extLst>
                  <a:ext uri="{FF2B5EF4-FFF2-40B4-BE49-F238E27FC236}">
                    <a16:creationId xmlns:a16="http://schemas.microsoft.com/office/drawing/2014/main" id="{F68B38F9-AA76-4C45-BBFB-FA39D0124FD4}"/>
                  </a:ext>
                </a:extLst>
              </p:cNvPr>
              <p:cNvPicPr>
                <a:picLocks noChangeAspect="1"/>
              </p:cNvPicPr>
              <p:nvPr/>
            </p:nvPicPr>
            <p:blipFill>
              <a:blip r:embed="rId4"/>
              <a:stretch>
                <a:fillRect/>
              </a:stretch>
            </p:blipFill>
            <p:spPr>
              <a:xfrm>
                <a:off x="4835710" y="2023533"/>
                <a:ext cx="2012927" cy="2590800"/>
              </a:xfrm>
              <a:prstGeom prst="rect">
                <a:avLst/>
              </a:prstGeom>
              <a:ln w="12700">
                <a:solidFill>
                  <a:schemeClr val="accent5"/>
                </a:solidFill>
              </a:ln>
            </p:spPr>
          </p:pic>
          <p:pic>
            <p:nvPicPr>
              <p:cNvPr id="8" name="Picture 7">
                <a:extLst>
                  <a:ext uri="{FF2B5EF4-FFF2-40B4-BE49-F238E27FC236}">
                    <a16:creationId xmlns:a16="http://schemas.microsoft.com/office/drawing/2014/main" id="{27BBC386-58EE-904B-B75E-AC781FD8CE73}"/>
                  </a:ext>
                </a:extLst>
              </p:cNvPr>
              <p:cNvPicPr>
                <a:picLocks noChangeAspect="1"/>
              </p:cNvPicPr>
              <p:nvPr/>
            </p:nvPicPr>
            <p:blipFill>
              <a:blip r:embed="rId4"/>
              <a:stretch>
                <a:fillRect/>
              </a:stretch>
            </p:blipFill>
            <p:spPr>
              <a:xfrm>
                <a:off x="4683310" y="1871133"/>
                <a:ext cx="2012927" cy="2590800"/>
              </a:xfrm>
              <a:prstGeom prst="rect">
                <a:avLst/>
              </a:prstGeom>
              <a:ln w="12700">
                <a:solidFill>
                  <a:schemeClr val="accent5"/>
                </a:solidFill>
              </a:ln>
            </p:spPr>
          </p:pic>
          <p:pic>
            <p:nvPicPr>
              <p:cNvPr id="7" name="Picture 6">
                <a:extLst>
                  <a:ext uri="{FF2B5EF4-FFF2-40B4-BE49-F238E27FC236}">
                    <a16:creationId xmlns:a16="http://schemas.microsoft.com/office/drawing/2014/main" id="{77366C48-48C1-5B41-92F2-1742895FC864}"/>
                  </a:ext>
                </a:extLst>
              </p:cNvPr>
              <p:cNvPicPr>
                <a:picLocks noChangeAspect="1"/>
              </p:cNvPicPr>
              <p:nvPr/>
            </p:nvPicPr>
            <p:blipFill>
              <a:blip r:embed="rId4"/>
              <a:stretch>
                <a:fillRect/>
              </a:stretch>
            </p:blipFill>
            <p:spPr>
              <a:xfrm>
                <a:off x="4530910" y="1718733"/>
                <a:ext cx="2012927" cy="2590800"/>
              </a:xfrm>
              <a:prstGeom prst="rect">
                <a:avLst/>
              </a:prstGeom>
              <a:ln w="12700">
                <a:solidFill>
                  <a:schemeClr val="accent5"/>
                </a:solidFill>
              </a:ln>
            </p:spPr>
          </p:pic>
          <p:pic>
            <p:nvPicPr>
              <p:cNvPr id="3" name="Picture 2">
                <a:extLst>
                  <a:ext uri="{FF2B5EF4-FFF2-40B4-BE49-F238E27FC236}">
                    <a16:creationId xmlns:a16="http://schemas.microsoft.com/office/drawing/2014/main" id="{D0522848-D489-0C4D-9798-5110F3E06B36}"/>
                  </a:ext>
                </a:extLst>
              </p:cNvPr>
              <p:cNvPicPr>
                <a:picLocks noChangeAspect="1"/>
              </p:cNvPicPr>
              <p:nvPr/>
            </p:nvPicPr>
            <p:blipFill>
              <a:blip r:embed="rId4"/>
              <a:stretch>
                <a:fillRect/>
              </a:stretch>
            </p:blipFill>
            <p:spPr>
              <a:xfrm>
                <a:off x="4378510" y="1566333"/>
                <a:ext cx="2012927" cy="2590800"/>
              </a:xfrm>
              <a:prstGeom prst="rect">
                <a:avLst/>
              </a:prstGeom>
              <a:ln w="12700">
                <a:solidFill>
                  <a:schemeClr val="accent5"/>
                </a:solidFill>
              </a:ln>
            </p:spPr>
          </p:pic>
        </p:grpSp>
        <p:sp>
          <p:nvSpPr>
            <p:cNvPr id="6" name="TextBox 5">
              <a:extLst>
                <a:ext uri="{FF2B5EF4-FFF2-40B4-BE49-F238E27FC236}">
                  <a16:creationId xmlns:a16="http://schemas.microsoft.com/office/drawing/2014/main" id="{7A9187EC-650D-9342-B425-95286FBB8877}"/>
                </a:ext>
              </a:extLst>
            </p:cNvPr>
            <p:cNvSpPr txBox="1"/>
            <p:nvPr/>
          </p:nvSpPr>
          <p:spPr>
            <a:xfrm>
              <a:off x="585602" y="1033933"/>
              <a:ext cx="2044149" cy="646331"/>
            </a:xfrm>
            <a:prstGeom prst="rect">
              <a:avLst/>
            </a:prstGeom>
            <a:noFill/>
          </p:spPr>
          <p:txBody>
            <a:bodyPr wrap="none" rtlCol="0" anchor="ctr">
              <a:spAutoFit/>
            </a:bodyPr>
            <a:lstStyle/>
            <a:p>
              <a:r>
                <a:rPr lang="en-US" sz="1800" dirty="0"/>
                <a:t>Process Overview</a:t>
              </a:r>
            </a:p>
            <a:p>
              <a:pPr algn="ctr"/>
              <a:r>
                <a:rPr lang="en-US" sz="1800" dirty="0"/>
                <a:t>(primary)</a:t>
              </a:r>
            </a:p>
          </p:txBody>
        </p:sp>
        <p:sp>
          <p:nvSpPr>
            <p:cNvPr id="12" name="TextBox 11">
              <a:extLst>
                <a:ext uri="{FF2B5EF4-FFF2-40B4-BE49-F238E27FC236}">
                  <a16:creationId xmlns:a16="http://schemas.microsoft.com/office/drawing/2014/main" id="{028622E9-E0A8-A64B-B6B6-2135EA3D8232}"/>
                </a:ext>
              </a:extLst>
            </p:cNvPr>
            <p:cNvSpPr txBox="1"/>
            <p:nvPr/>
          </p:nvSpPr>
          <p:spPr>
            <a:xfrm>
              <a:off x="3611365" y="1033932"/>
              <a:ext cx="1672253" cy="646331"/>
            </a:xfrm>
            <a:prstGeom prst="rect">
              <a:avLst/>
            </a:prstGeom>
            <a:noFill/>
          </p:spPr>
          <p:txBody>
            <a:bodyPr wrap="none" rtlCol="0" anchor="ctr">
              <a:spAutoFit/>
            </a:bodyPr>
            <a:lstStyle/>
            <a:p>
              <a:r>
                <a:rPr lang="en-US" sz="1800" dirty="0"/>
                <a:t>Process Detail</a:t>
              </a:r>
            </a:p>
            <a:p>
              <a:pPr algn="ctr"/>
              <a:r>
                <a:rPr lang="en-US" sz="1800" dirty="0"/>
                <a:t>(secondary)</a:t>
              </a:r>
            </a:p>
          </p:txBody>
        </p:sp>
        <p:sp>
          <p:nvSpPr>
            <p:cNvPr id="13" name="TextBox 12">
              <a:extLst>
                <a:ext uri="{FF2B5EF4-FFF2-40B4-BE49-F238E27FC236}">
                  <a16:creationId xmlns:a16="http://schemas.microsoft.com/office/drawing/2014/main" id="{7C7B1CB5-83B2-754D-A6F1-B2225F36B210}"/>
                </a:ext>
              </a:extLst>
            </p:cNvPr>
            <p:cNvSpPr txBox="1"/>
            <p:nvPr/>
          </p:nvSpPr>
          <p:spPr>
            <a:xfrm>
              <a:off x="6778061" y="1031410"/>
              <a:ext cx="1249060" cy="646331"/>
            </a:xfrm>
            <a:prstGeom prst="rect">
              <a:avLst/>
            </a:prstGeom>
            <a:noFill/>
          </p:spPr>
          <p:txBody>
            <a:bodyPr wrap="none" rtlCol="0" anchor="ctr">
              <a:spAutoFit/>
            </a:bodyPr>
            <a:lstStyle/>
            <a:p>
              <a:r>
                <a:rPr lang="en-US" sz="1800" dirty="0"/>
                <a:t>Procedure</a:t>
              </a:r>
            </a:p>
            <a:p>
              <a:pPr algn="ctr"/>
              <a:r>
                <a:rPr lang="en-US" sz="1800" dirty="0"/>
                <a:t>(tertiary)</a:t>
              </a:r>
            </a:p>
          </p:txBody>
        </p:sp>
        <p:sp>
          <p:nvSpPr>
            <p:cNvPr id="14" name="TextBox 13">
              <a:extLst>
                <a:ext uri="{FF2B5EF4-FFF2-40B4-BE49-F238E27FC236}">
                  <a16:creationId xmlns:a16="http://schemas.microsoft.com/office/drawing/2014/main" id="{10DF2EE8-0518-AB44-9298-06736637C392}"/>
                </a:ext>
              </a:extLst>
            </p:cNvPr>
            <p:cNvSpPr txBox="1"/>
            <p:nvPr/>
          </p:nvSpPr>
          <p:spPr>
            <a:xfrm>
              <a:off x="9309040" y="1169909"/>
              <a:ext cx="2185214" cy="369332"/>
            </a:xfrm>
            <a:prstGeom prst="rect">
              <a:avLst/>
            </a:prstGeom>
            <a:noFill/>
          </p:spPr>
          <p:txBody>
            <a:bodyPr wrap="none" rtlCol="0" anchor="ctr">
              <a:spAutoFit/>
            </a:bodyPr>
            <a:lstStyle/>
            <a:p>
              <a:r>
                <a:rPr lang="en-US" sz="1800" dirty="0"/>
                <a:t>Supporting Material</a:t>
              </a:r>
            </a:p>
          </p:txBody>
        </p:sp>
        <p:grpSp>
          <p:nvGrpSpPr>
            <p:cNvPr id="15" name="Group 14">
              <a:extLst>
                <a:ext uri="{FF2B5EF4-FFF2-40B4-BE49-F238E27FC236}">
                  <a16:creationId xmlns:a16="http://schemas.microsoft.com/office/drawing/2014/main" id="{74644DD1-CFEC-7841-AE0B-F7129EA416FD}"/>
                </a:ext>
              </a:extLst>
            </p:cNvPr>
            <p:cNvGrpSpPr/>
            <p:nvPr/>
          </p:nvGrpSpPr>
          <p:grpSpPr>
            <a:xfrm>
              <a:off x="6167528" y="1878297"/>
              <a:ext cx="2470127" cy="3048000"/>
              <a:chOff x="4378510" y="1566333"/>
              <a:chExt cx="2470127" cy="3048000"/>
            </a:xfrm>
          </p:grpSpPr>
          <p:pic>
            <p:nvPicPr>
              <p:cNvPr id="16" name="Picture 15">
                <a:extLst>
                  <a:ext uri="{FF2B5EF4-FFF2-40B4-BE49-F238E27FC236}">
                    <a16:creationId xmlns:a16="http://schemas.microsoft.com/office/drawing/2014/main" id="{1BFE888B-10B6-FC41-9C63-9262D9D6AD7F}"/>
                  </a:ext>
                </a:extLst>
              </p:cNvPr>
              <p:cNvPicPr>
                <a:picLocks noChangeAspect="1"/>
              </p:cNvPicPr>
              <p:nvPr/>
            </p:nvPicPr>
            <p:blipFill>
              <a:blip r:embed="rId4"/>
              <a:stretch>
                <a:fillRect/>
              </a:stretch>
            </p:blipFill>
            <p:spPr>
              <a:xfrm>
                <a:off x="4835710" y="2023533"/>
                <a:ext cx="2012927" cy="2590800"/>
              </a:xfrm>
              <a:prstGeom prst="rect">
                <a:avLst/>
              </a:prstGeom>
              <a:ln w="12700">
                <a:solidFill>
                  <a:schemeClr val="accent5"/>
                </a:solidFill>
              </a:ln>
            </p:spPr>
          </p:pic>
          <p:pic>
            <p:nvPicPr>
              <p:cNvPr id="17" name="Picture 16">
                <a:extLst>
                  <a:ext uri="{FF2B5EF4-FFF2-40B4-BE49-F238E27FC236}">
                    <a16:creationId xmlns:a16="http://schemas.microsoft.com/office/drawing/2014/main" id="{FC6B7C0F-F0E0-CA41-8BD2-8B9BEDF6CC6B}"/>
                  </a:ext>
                </a:extLst>
              </p:cNvPr>
              <p:cNvPicPr>
                <a:picLocks noChangeAspect="1"/>
              </p:cNvPicPr>
              <p:nvPr/>
            </p:nvPicPr>
            <p:blipFill>
              <a:blip r:embed="rId4"/>
              <a:stretch>
                <a:fillRect/>
              </a:stretch>
            </p:blipFill>
            <p:spPr>
              <a:xfrm>
                <a:off x="4683310" y="1871133"/>
                <a:ext cx="2012927" cy="2590800"/>
              </a:xfrm>
              <a:prstGeom prst="rect">
                <a:avLst/>
              </a:prstGeom>
              <a:ln w="12700">
                <a:solidFill>
                  <a:schemeClr val="accent5"/>
                </a:solidFill>
              </a:ln>
            </p:spPr>
          </p:pic>
          <p:pic>
            <p:nvPicPr>
              <p:cNvPr id="18" name="Picture 17">
                <a:extLst>
                  <a:ext uri="{FF2B5EF4-FFF2-40B4-BE49-F238E27FC236}">
                    <a16:creationId xmlns:a16="http://schemas.microsoft.com/office/drawing/2014/main" id="{773F166C-75B8-3A49-97B2-9EB17A37F061}"/>
                  </a:ext>
                </a:extLst>
              </p:cNvPr>
              <p:cNvPicPr>
                <a:picLocks noChangeAspect="1"/>
              </p:cNvPicPr>
              <p:nvPr/>
            </p:nvPicPr>
            <p:blipFill>
              <a:blip r:embed="rId4"/>
              <a:stretch>
                <a:fillRect/>
              </a:stretch>
            </p:blipFill>
            <p:spPr>
              <a:xfrm>
                <a:off x="4530910" y="1718733"/>
                <a:ext cx="2012927" cy="2590800"/>
              </a:xfrm>
              <a:prstGeom prst="rect">
                <a:avLst/>
              </a:prstGeom>
              <a:ln w="12700">
                <a:solidFill>
                  <a:schemeClr val="accent5"/>
                </a:solidFill>
              </a:ln>
            </p:spPr>
          </p:pic>
          <p:pic>
            <p:nvPicPr>
              <p:cNvPr id="19" name="Picture 18">
                <a:extLst>
                  <a:ext uri="{FF2B5EF4-FFF2-40B4-BE49-F238E27FC236}">
                    <a16:creationId xmlns:a16="http://schemas.microsoft.com/office/drawing/2014/main" id="{EAD7DF59-71AD-8D40-B3F0-B89F71474E4A}"/>
                  </a:ext>
                </a:extLst>
              </p:cNvPr>
              <p:cNvPicPr>
                <a:picLocks noChangeAspect="1"/>
              </p:cNvPicPr>
              <p:nvPr/>
            </p:nvPicPr>
            <p:blipFill>
              <a:blip r:embed="rId4"/>
              <a:stretch>
                <a:fillRect/>
              </a:stretch>
            </p:blipFill>
            <p:spPr>
              <a:xfrm>
                <a:off x="4378510" y="1566333"/>
                <a:ext cx="2012927" cy="2590800"/>
              </a:xfrm>
              <a:prstGeom prst="rect">
                <a:avLst/>
              </a:prstGeom>
              <a:ln w="12700">
                <a:solidFill>
                  <a:schemeClr val="accent5"/>
                </a:solidFill>
              </a:ln>
            </p:spPr>
          </p:pic>
        </p:grpSp>
        <p:pic>
          <p:nvPicPr>
            <p:cNvPr id="20" name="Picture 19">
              <a:extLst>
                <a:ext uri="{FF2B5EF4-FFF2-40B4-BE49-F238E27FC236}">
                  <a16:creationId xmlns:a16="http://schemas.microsoft.com/office/drawing/2014/main" id="{6754D6AC-0FA3-4941-A90D-E1BBEBA07717}"/>
                </a:ext>
              </a:extLst>
            </p:cNvPr>
            <p:cNvPicPr>
              <a:picLocks noChangeAspect="1"/>
            </p:cNvPicPr>
            <p:nvPr/>
          </p:nvPicPr>
          <p:blipFill>
            <a:blip r:embed="rId5"/>
            <a:stretch>
              <a:fillRect/>
            </a:stretch>
          </p:blipFill>
          <p:spPr>
            <a:xfrm>
              <a:off x="9184666" y="1878297"/>
              <a:ext cx="2416745" cy="1166753"/>
            </a:xfrm>
            <a:prstGeom prst="rect">
              <a:avLst/>
            </a:prstGeom>
            <a:ln w="12700">
              <a:solidFill>
                <a:schemeClr val="accent5"/>
              </a:solidFill>
            </a:ln>
          </p:spPr>
        </p:pic>
        <p:pic>
          <p:nvPicPr>
            <p:cNvPr id="21" name="Picture 20">
              <a:extLst>
                <a:ext uri="{FF2B5EF4-FFF2-40B4-BE49-F238E27FC236}">
                  <a16:creationId xmlns:a16="http://schemas.microsoft.com/office/drawing/2014/main" id="{4AFE5A0A-1A82-D148-88EB-99C7A2B1E530}"/>
                </a:ext>
              </a:extLst>
            </p:cNvPr>
            <p:cNvPicPr>
              <a:picLocks noChangeAspect="1"/>
            </p:cNvPicPr>
            <p:nvPr/>
          </p:nvPicPr>
          <p:blipFill>
            <a:blip r:embed="rId6"/>
            <a:stretch>
              <a:fillRect/>
            </a:stretch>
          </p:blipFill>
          <p:spPr>
            <a:xfrm>
              <a:off x="9191974" y="3180715"/>
              <a:ext cx="2419347" cy="1013215"/>
            </a:xfrm>
            <a:prstGeom prst="rect">
              <a:avLst/>
            </a:prstGeom>
            <a:ln w="12700">
              <a:solidFill>
                <a:schemeClr val="accent5"/>
              </a:solidFill>
            </a:ln>
          </p:spPr>
        </p:pic>
      </p:grpSp>
      <p:sp>
        <p:nvSpPr>
          <p:cNvPr id="23" name="TextBox 22">
            <a:extLst>
              <a:ext uri="{FF2B5EF4-FFF2-40B4-BE49-F238E27FC236}">
                <a16:creationId xmlns:a16="http://schemas.microsoft.com/office/drawing/2014/main" id="{CE957046-B531-054C-9167-D028F30A3441}"/>
              </a:ext>
            </a:extLst>
          </p:cNvPr>
          <p:cNvSpPr txBox="1"/>
          <p:nvPr/>
        </p:nvSpPr>
        <p:spPr>
          <a:xfrm>
            <a:off x="589358" y="5466420"/>
            <a:ext cx="5023078" cy="584775"/>
          </a:xfrm>
          <a:prstGeom prst="rect">
            <a:avLst/>
          </a:prstGeom>
          <a:noFill/>
        </p:spPr>
        <p:txBody>
          <a:bodyPr wrap="square" rtlCol="0" anchor="ctr">
            <a:spAutoFit/>
          </a:bodyPr>
          <a:lstStyle/>
          <a:p>
            <a:pPr algn="ctr"/>
            <a:r>
              <a:rPr lang="en-US" sz="2000" dirty="0">
                <a:solidFill>
                  <a:schemeClr val="tx2">
                    <a:lumMod val="75000"/>
                  </a:schemeClr>
                </a:solidFill>
              </a:rPr>
              <a:t>What / Who / When</a:t>
            </a:r>
          </a:p>
          <a:p>
            <a:pPr algn="ctr"/>
            <a:r>
              <a:rPr lang="en-US" sz="1200" dirty="0">
                <a:solidFill>
                  <a:srgbClr val="7030A0"/>
                </a:solidFill>
              </a:rPr>
              <a:t>(company agnostic)</a:t>
            </a:r>
          </a:p>
        </p:txBody>
      </p:sp>
      <p:sp>
        <p:nvSpPr>
          <p:cNvPr id="24" name="TextBox 23">
            <a:extLst>
              <a:ext uri="{FF2B5EF4-FFF2-40B4-BE49-F238E27FC236}">
                <a16:creationId xmlns:a16="http://schemas.microsoft.com/office/drawing/2014/main" id="{5EE9B823-FF96-B442-B72A-29DB27E9FF95}"/>
              </a:ext>
            </a:extLst>
          </p:cNvPr>
          <p:cNvSpPr txBox="1"/>
          <p:nvPr/>
        </p:nvSpPr>
        <p:spPr>
          <a:xfrm>
            <a:off x="6155672" y="5466419"/>
            <a:ext cx="2470127" cy="584775"/>
          </a:xfrm>
          <a:prstGeom prst="rect">
            <a:avLst/>
          </a:prstGeom>
          <a:noFill/>
        </p:spPr>
        <p:txBody>
          <a:bodyPr wrap="square" rtlCol="0" anchor="ctr">
            <a:spAutoFit/>
          </a:bodyPr>
          <a:lstStyle/>
          <a:p>
            <a:pPr algn="ctr"/>
            <a:r>
              <a:rPr lang="en-US" sz="2000" dirty="0">
                <a:solidFill>
                  <a:schemeClr val="tx2">
                    <a:lumMod val="75000"/>
                  </a:schemeClr>
                </a:solidFill>
              </a:rPr>
              <a:t>How</a:t>
            </a:r>
          </a:p>
          <a:p>
            <a:pPr algn="ctr"/>
            <a:r>
              <a:rPr lang="en-US" sz="1200" dirty="0">
                <a:solidFill>
                  <a:srgbClr val="7030A0"/>
                </a:solidFill>
              </a:rPr>
              <a:t>(company specific)</a:t>
            </a:r>
          </a:p>
        </p:txBody>
      </p:sp>
      <p:cxnSp>
        <p:nvCxnSpPr>
          <p:cNvPr id="22" name="Straight Connector 21">
            <a:extLst>
              <a:ext uri="{FF2B5EF4-FFF2-40B4-BE49-F238E27FC236}">
                <a16:creationId xmlns:a16="http://schemas.microsoft.com/office/drawing/2014/main" id="{18EE2EBA-1CA0-B349-9D31-4BBE2F84718F}"/>
              </a:ext>
            </a:extLst>
          </p:cNvPr>
          <p:cNvCxnSpPr>
            <a:cxnSpLocks/>
          </p:cNvCxnSpPr>
          <p:nvPr/>
        </p:nvCxnSpPr>
        <p:spPr>
          <a:xfrm>
            <a:off x="8862646" y="1511316"/>
            <a:ext cx="0" cy="4401377"/>
          </a:xfrm>
          <a:prstGeom prst="line">
            <a:avLst/>
          </a:prstGeom>
          <a:ln w="19050">
            <a:solidFill>
              <a:schemeClr val="bg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93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711E6F0E-794E-2C48-AC4E-CA2D968650CC}"/>
              </a:ext>
            </a:extLst>
          </p:cNvPr>
          <p:cNvPicPr>
            <a:picLocks noChangeAspect="1"/>
          </p:cNvPicPr>
          <p:nvPr/>
        </p:nvPicPr>
        <p:blipFill>
          <a:blip r:embed="rId3"/>
          <a:stretch>
            <a:fillRect/>
          </a:stretch>
        </p:blipFill>
        <p:spPr>
          <a:xfrm>
            <a:off x="455375" y="956728"/>
            <a:ext cx="4969390" cy="5874125"/>
          </a:xfrm>
          <a:prstGeom prst="rect">
            <a:avLst/>
          </a:prstGeom>
          <a:effectLst>
            <a:outerShdw blurRad="50800" dist="50800" dir="18900000" algn="ctr" rotWithShape="0">
              <a:schemeClr val="tx2">
                <a:lumMod val="20000"/>
                <a:lumOff val="80000"/>
              </a:schemeClr>
            </a:outerShdw>
          </a:effectLst>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Phase Requirement Page Sample (1 of 2)</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28</a:t>
            </a:fld>
            <a:endParaRPr/>
          </a:p>
        </p:txBody>
      </p:sp>
      <p:graphicFrame>
        <p:nvGraphicFramePr>
          <p:cNvPr id="2" name="Table 2">
            <a:extLst>
              <a:ext uri="{FF2B5EF4-FFF2-40B4-BE49-F238E27FC236}">
                <a16:creationId xmlns:a16="http://schemas.microsoft.com/office/drawing/2014/main" id="{048AABEC-2EBD-BF42-B5D0-7CB0738B6EA7}"/>
              </a:ext>
            </a:extLst>
          </p:cNvPr>
          <p:cNvGraphicFramePr>
            <a:graphicFrameLocks noGrp="1"/>
          </p:cNvGraphicFramePr>
          <p:nvPr>
            <p:extLst>
              <p:ext uri="{D42A27DB-BD31-4B8C-83A1-F6EECF244321}">
                <p14:modId xmlns:p14="http://schemas.microsoft.com/office/powerpoint/2010/main" val="3559979825"/>
              </p:ext>
            </p:extLst>
          </p:nvPr>
        </p:nvGraphicFramePr>
        <p:xfrm>
          <a:off x="6026949" y="1395793"/>
          <a:ext cx="5706500" cy="4066413"/>
        </p:xfrm>
        <a:graphic>
          <a:graphicData uri="http://schemas.openxmlformats.org/drawingml/2006/table">
            <a:tbl>
              <a:tblPr firstRow="1" bandRow="1">
                <a:tableStyleId>{F9A1F375-83D2-49B6-B6D9-1E75FAB2CD22}</a:tableStyleId>
              </a:tblPr>
              <a:tblGrid>
                <a:gridCol w="497887">
                  <a:extLst>
                    <a:ext uri="{9D8B030D-6E8A-4147-A177-3AD203B41FA5}">
                      <a16:colId xmlns:a16="http://schemas.microsoft.com/office/drawing/2014/main" val="1311773605"/>
                    </a:ext>
                  </a:extLst>
                </a:gridCol>
                <a:gridCol w="1715605">
                  <a:extLst>
                    <a:ext uri="{9D8B030D-6E8A-4147-A177-3AD203B41FA5}">
                      <a16:colId xmlns:a16="http://schemas.microsoft.com/office/drawing/2014/main" val="1402293378"/>
                    </a:ext>
                  </a:extLst>
                </a:gridCol>
                <a:gridCol w="3493008">
                  <a:extLst>
                    <a:ext uri="{9D8B030D-6E8A-4147-A177-3AD203B41FA5}">
                      <a16:colId xmlns:a16="http://schemas.microsoft.com/office/drawing/2014/main" val="1149432960"/>
                    </a:ext>
                  </a:extLst>
                </a:gridCol>
              </a:tblGrid>
              <a:tr h="286947">
                <a:tc>
                  <a:txBody>
                    <a:bodyPr/>
                    <a:lstStyle/>
                    <a:p>
                      <a:pPr algn="ctr"/>
                      <a:r>
                        <a:rPr lang="en-US" sz="1200" b="1" dirty="0">
                          <a:latin typeface="Roboto" panose="02000000000000000000" pitchFamily="2" charset="0"/>
                          <a:ea typeface="Roboto" panose="02000000000000000000" pitchFamily="2" charset="0"/>
                        </a:rPr>
                        <a:t>Item</a:t>
                      </a:r>
                    </a:p>
                  </a:txBody>
                  <a:tcPr marL="45720" marR="45720" marT="0" marB="0" anchor="ctr">
                    <a:solidFill>
                      <a:schemeClr val="accent2">
                        <a:lumMod val="20000"/>
                        <a:lumOff val="80000"/>
                      </a:schemeClr>
                    </a:solidFill>
                  </a:tcPr>
                </a:tc>
                <a:tc>
                  <a:txBody>
                    <a:bodyPr/>
                    <a:lstStyle/>
                    <a:p>
                      <a:r>
                        <a:rPr lang="en-US" sz="1200" b="1" dirty="0">
                          <a:latin typeface="Roboto" panose="02000000000000000000" pitchFamily="2" charset="0"/>
                          <a:ea typeface="Roboto" panose="02000000000000000000" pitchFamily="2" charset="0"/>
                        </a:rPr>
                        <a:t>Section</a:t>
                      </a:r>
                    </a:p>
                  </a:txBody>
                  <a:tcPr marL="45720" marR="45720" marT="0" marB="0" anchor="ctr">
                    <a:solidFill>
                      <a:schemeClr val="accent2">
                        <a:lumMod val="20000"/>
                        <a:lumOff val="80000"/>
                      </a:schemeClr>
                    </a:solidFill>
                  </a:tcPr>
                </a:tc>
                <a:tc>
                  <a:txBody>
                    <a:bodyPr/>
                    <a:lstStyle/>
                    <a:p>
                      <a:r>
                        <a:rPr lang="en-US" sz="1200" b="1" dirty="0">
                          <a:latin typeface="Roboto" panose="02000000000000000000" pitchFamily="2" charset="0"/>
                          <a:ea typeface="Roboto" panose="02000000000000000000" pitchFamily="2" charset="0"/>
                        </a:rPr>
                        <a:t>Description</a:t>
                      </a:r>
                    </a:p>
                  </a:txBody>
                  <a:tcPr marL="45720" marR="45720" marT="0" marB="0" anchor="ctr">
                    <a:solidFill>
                      <a:schemeClr val="accent2">
                        <a:lumMod val="20000"/>
                        <a:lumOff val="80000"/>
                      </a:schemeClr>
                    </a:solidFill>
                  </a:tcPr>
                </a:tc>
                <a:extLst>
                  <a:ext uri="{0D108BD9-81ED-4DB2-BD59-A6C34878D82A}">
                    <a16:rowId xmlns:a16="http://schemas.microsoft.com/office/drawing/2014/main" val="4214917330"/>
                  </a:ext>
                </a:extLst>
              </a:tr>
              <a:tr h="81280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Title</a:t>
                      </a:r>
                    </a:p>
                  </a:txBody>
                  <a:tcPr marL="45720" marR="45720" marT="0" marB="0" anchor="ctr"/>
                </a:tc>
                <a:tc>
                  <a:txBody>
                    <a:bodyPr/>
                    <a:lstStyle/>
                    <a:p>
                      <a:r>
                        <a:rPr lang="en-US" sz="1200" dirty="0">
                          <a:latin typeface="Roboto" panose="02000000000000000000" pitchFamily="2" charset="0"/>
                          <a:ea typeface="Roboto" panose="02000000000000000000" pitchFamily="2" charset="0"/>
                        </a:rPr>
                        <a:t>The title of the phase requirements and its ID. Each AVCDL phase requirement has a unique ID comprised of ‘AVCDL’, the phase (here ‘requirements’) and a sequence number.</a:t>
                      </a:r>
                    </a:p>
                  </a:txBody>
                  <a:tcPr marL="45720" marR="45720"/>
                </a:tc>
                <a:extLst>
                  <a:ext uri="{0D108BD9-81ED-4DB2-BD59-A6C34878D82A}">
                    <a16:rowId xmlns:a16="http://schemas.microsoft.com/office/drawing/2014/main" val="2045472037"/>
                  </a:ext>
                </a:extLst>
              </a:tr>
              <a:tr h="76708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Owner Group / Role</a:t>
                      </a:r>
                    </a:p>
                  </a:txBody>
                  <a:tcPr marL="45720" marR="45720" marT="0" marB="0" anchor="ctr"/>
                </a:tc>
                <a:tc>
                  <a:txBody>
                    <a:bodyPr/>
                    <a:lstStyle/>
                    <a:p>
                      <a:r>
                        <a:rPr lang="en-US" sz="1200" dirty="0">
                          <a:latin typeface="Roboto" panose="02000000000000000000" pitchFamily="2" charset="0"/>
                          <a:ea typeface="Roboto" panose="02000000000000000000" pitchFamily="2" charset="0"/>
                        </a:rPr>
                        <a:t>The group accountable for the activity and the NCWF role. These link to a summary of the particular group’s accountable phase requirements and the NIST SP 800-181 workforce job description.</a:t>
                      </a:r>
                    </a:p>
                  </a:txBody>
                  <a:tcPr marL="45720" marR="45720"/>
                </a:tc>
                <a:extLst>
                  <a:ext uri="{0D108BD9-81ED-4DB2-BD59-A6C34878D82A}">
                    <a16:rowId xmlns:a16="http://schemas.microsoft.com/office/drawing/2014/main" val="1854959975"/>
                  </a:ext>
                </a:extLst>
              </a:tr>
              <a:tr h="44704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RACI</a:t>
                      </a:r>
                    </a:p>
                  </a:txBody>
                  <a:tcPr marL="45720" marR="45720" marT="0" marB="0" anchor="ctr"/>
                </a:tc>
                <a:tc>
                  <a:txBody>
                    <a:bodyPr/>
                    <a:lstStyle/>
                    <a:p>
                      <a:r>
                        <a:rPr lang="en-US" sz="1200" dirty="0">
                          <a:latin typeface="Roboto" panose="02000000000000000000" pitchFamily="2" charset="0"/>
                          <a:ea typeface="Roboto" panose="02000000000000000000" pitchFamily="2" charset="0"/>
                        </a:rPr>
                        <a:t>RACI information for the various groups possibly involved in the activity</a:t>
                      </a:r>
                    </a:p>
                  </a:txBody>
                  <a:tcPr marL="45720" marR="45720"/>
                </a:tc>
                <a:extLst>
                  <a:ext uri="{0D108BD9-81ED-4DB2-BD59-A6C34878D82A}">
                    <a16:rowId xmlns:a16="http://schemas.microsoft.com/office/drawing/2014/main" val="872299571"/>
                  </a:ext>
                </a:extLst>
              </a:tr>
              <a:tr h="34542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Description</a:t>
                      </a:r>
                    </a:p>
                  </a:txBody>
                  <a:tcPr marL="45720" marR="45720" marT="0" marB="0" anchor="ctr"/>
                </a:tc>
                <a:tc>
                  <a:txBody>
                    <a:bodyPr/>
                    <a:lstStyle/>
                    <a:p>
                      <a:r>
                        <a:rPr lang="en-US" sz="1200" dirty="0">
                          <a:latin typeface="Roboto" panose="02000000000000000000" pitchFamily="2" charset="0"/>
                          <a:ea typeface="Roboto" panose="02000000000000000000" pitchFamily="2" charset="0"/>
                        </a:rPr>
                        <a:t>A general description of the activity and its application</a:t>
                      </a:r>
                    </a:p>
                  </a:txBody>
                  <a:tcPr marL="45720" marR="45720"/>
                </a:tc>
                <a:extLst>
                  <a:ext uri="{0D108BD9-81ED-4DB2-BD59-A6C34878D82A}">
                    <a16:rowId xmlns:a16="http://schemas.microsoft.com/office/drawing/2014/main" val="3148304878"/>
                  </a:ext>
                </a:extLst>
              </a:tr>
              <a:tr h="34542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Training</a:t>
                      </a:r>
                    </a:p>
                  </a:txBody>
                  <a:tcPr marL="45720" marR="45720" marT="0" marB="0" anchor="ctr"/>
                </a:tc>
                <a:tc>
                  <a:txBody>
                    <a:bodyPr/>
                    <a:lstStyle/>
                    <a:p>
                      <a:r>
                        <a:rPr lang="en-US" sz="1200" dirty="0">
                          <a:latin typeface="Roboto" panose="02000000000000000000" pitchFamily="2" charset="0"/>
                          <a:ea typeface="Roboto" panose="02000000000000000000" pitchFamily="2" charset="0"/>
                        </a:rPr>
                        <a:t>Whether training is provided for the activity</a:t>
                      </a:r>
                    </a:p>
                  </a:txBody>
                  <a:tcPr marL="45720" marR="45720"/>
                </a:tc>
                <a:extLst>
                  <a:ext uri="{0D108BD9-81ED-4DB2-BD59-A6C34878D82A}">
                    <a16:rowId xmlns:a16="http://schemas.microsoft.com/office/drawing/2014/main" val="1998147878"/>
                  </a:ext>
                </a:extLst>
              </a:tr>
              <a:tr h="34542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Internal Dependencies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Predecessor AVCDL phase requirements</a:t>
                      </a:r>
                    </a:p>
                  </a:txBody>
                  <a:tcPr marL="45720" marR="45720"/>
                </a:tc>
                <a:extLst>
                  <a:ext uri="{0D108BD9-81ED-4DB2-BD59-A6C34878D82A}">
                    <a16:rowId xmlns:a16="http://schemas.microsoft.com/office/drawing/2014/main" val="2000999030"/>
                  </a:ext>
                </a:extLst>
              </a:tr>
              <a:tr h="34542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External Dependencies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Non-security group dependent materials</a:t>
                      </a:r>
                    </a:p>
                  </a:txBody>
                  <a:tcPr marL="45720" marR="45720"/>
                </a:tc>
                <a:extLst>
                  <a:ext uri="{0D108BD9-81ED-4DB2-BD59-A6C34878D82A}">
                    <a16:rowId xmlns:a16="http://schemas.microsoft.com/office/drawing/2014/main" val="2866888653"/>
                  </a:ext>
                </a:extLst>
              </a:tr>
            </a:tbl>
          </a:graphicData>
        </a:graphic>
      </p:graphicFrame>
      <p:grpSp>
        <p:nvGrpSpPr>
          <p:cNvPr id="8" name="Group 7">
            <a:extLst>
              <a:ext uri="{FF2B5EF4-FFF2-40B4-BE49-F238E27FC236}">
                <a16:creationId xmlns:a16="http://schemas.microsoft.com/office/drawing/2014/main" id="{43CF845F-323F-E844-BE47-4C23E41C8073}"/>
              </a:ext>
            </a:extLst>
          </p:cNvPr>
          <p:cNvGrpSpPr/>
          <p:nvPr/>
        </p:nvGrpSpPr>
        <p:grpSpPr>
          <a:xfrm>
            <a:off x="6136926" y="2895599"/>
            <a:ext cx="300081" cy="219154"/>
            <a:chOff x="5755773" y="2449735"/>
            <a:chExt cx="300081" cy="219154"/>
          </a:xfrm>
        </p:grpSpPr>
        <p:sp>
          <p:nvSpPr>
            <p:cNvPr id="9" name="Oval 8">
              <a:extLst>
                <a:ext uri="{FF2B5EF4-FFF2-40B4-BE49-F238E27FC236}">
                  <a16:creationId xmlns:a16="http://schemas.microsoft.com/office/drawing/2014/main" id="{8C83714C-2CB1-4F43-8031-978F3F1C5986}"/>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5D3C93E2-E26B-A94D-898B-AEDC26A31A3C}"/>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2</a:t>
              </a:r>
              <a:endParaRPr lang="en-US" sz="900" dirty="0">
                <a:latin typeface="Roboto" panose="02000000000000000000" pitchFamily="2" charset="0"/>
                <a:ea typeface="Roboto" panose="02000000000000000000" pitchFamily="2" charset="0"/>
              </a:endParaRPr>
            </a:p>
          </p:txBody>
        </p:sp>
      </p:grpSp>
      <p:grpSp>
        <p:nvGrpSpPr>
          <p:cNvPr id="12" name="Group 11">
            <a:extLst>
              <a:ext uri="{FF2B5EF4-FFF2-40B4-BE49-F238E27FC236}">
                <a16:creationId xmlns:a16="http://schemas.microsoft.com/office/drawing/2014/main" id="{6C60F875-392F-2443-A148-C3309DD1F44F}"/>
              </a:ext>
            </a:extLst>
          </p:cNvPr>
          <p:cNvGrpSpPr/>
          <p:nvPr/>
        </p:nvGrpSpPr>
        <p:grpSpPr>
          <a:xfrm>
            <a:off x="6136926" y="1983896"/>
            <a:ext cx="300081" cy="219154"/>
            <a:chOff x="5755773" y="2449735"/>
            <a:chExt cx="300081" cy="219154"/>
          </a:xfrm>
        </p:grpSpPr>
        <p:sp>
          <p:nvSpPr>
            <p:cNvPr id="13" name="Oval 12">
              <a:extLst>
                <a:ext uri="{FF2B5EF4-FFF2-40B4-BE49-F238E27FC236}">
                  <a16:creationId xmlns:a16="http://schemas.microsoft.com/office/drawing/2014/main" id="{C7DEC89E-F6E2-D341-8AE8-9513EE87838A}"/>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14" name="TextBox 13">
              <a:extLst>
                <a:ext uri="{FF2B5EF4-FFF2-40B4-BE49-F238E27FC236}">
                  <a16:creationId xmlns:a16="http://schemas.microsoft.com/office/drawing/2014/main" id="{31486F6E-BB94-6A44-B123-AAF986B21828}"/>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1</a:t>
              </a:r>
              <a:endParaRPr lang="en-US" sz="900" dirty="0">
                <a:latin typeface="Roboto" panose="02000000000000000000" pitchFamily="2" charset="0"/>
                <a:ea typeface="Roboto" panose="02000000000000000000" pitchFamily="2" charset="0"/>
              </a:endParaRPr>
            </a:p>
          </p:txBody>
        </p:sp>
      </p:grpSp>
      <p:grpSp>
        <p:nvGrpSpPr>
          <p:cNvPr id="15" name="Group 14">
            <a:extLst>
              <a:ext uri="{FF2B5EF4-FFF2-40B4-BE49-F238E27FC236}">
                <a16:creationId xmlns:a16="http://schemas.microsoft.com/office/drawing/2014/main" id="{FD82C957-1821-6A44-920C-1916CCDD247A}"/>
              </a:ext>
            </a:extLst>
          </p:cNvPr>
          <p:cNvGrpSpPr/>
          <p:nvPr/>
        </p:nvGrpSpPr>
        <p:grpSpPr>
          <a:xfrm>
            <a:off x="6136926" y="4069325"/>
            <a:ext cx="300081" cy="219154"/>
            <a:chOff x="5755773" y="2449735"/>
            <a:chExt cx="300081" cy="219154"/>
          </a:xfrm>
        </p:grpSpPr>
        <p:sp>
          <p:nvSpPr>
            <p:cNvPr id="16" name="Oval 15">
              <a:extLst>
                <a:ext uri="{FF2B5EF4-FFF2-40B4-BE49-F238E27FC236}">
                  <a16:creationId xmlns:a16="http://schemas.microsoft.com/office/drawing/2014/main" id="{33343057-D9DF-7349-9DFA-140D3E7E4CB0}"/>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D555527A-475A-D843-B1CF-F2862CD31290}"/>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4</a:t>
              </a:r>
              <a:endParaRPr lang="en-US" sz="900" dirty="0">
                <a:latin typeface="Roboto" panose="02000000000000000000" pitchFamily="2" charset="0"/>
                <a:ea typeface="Roboto" panose="02000000000000000000" pitchFamily="2" charset="0"/>
              </a:endParaRPr>
            </a:p>
          </p:txBody>
        </p:sp>
      </p:grpSp>
      <p:grpSp>
        <p:nvGrpSpPr>
          <p:cNvPr id="18" name="Group 17">
            <a:extLst>
              <a:ext uri="{FF2B5EF4-FFF2-40B4-BE49-F238E27FC236}">
                <a16:creationId xmlns:a16="http://schemas.microsoft.com/office/drawing/2014/main" id="{7BFB839B-9A01-414E-B6E5-2FC1FAAFA635}"/>
              </a:ext>
            </a:extLst>
          </p:cNvPr>
          <p:cNvGrpSpPr/>
          <p:nvPr/>
        </p:nvGrpSpPr>
        <p:grpSpPr>
          <a:xfrm>
            <a:off x="6136926" y="3634774"/>
            <a:ext cx="300081" cy="219154"/>
            <a:chOff x="5755773" y="2449735"/>
            <a:chExt cx="300081" cy="219154"/>
          </a:xfrm>
        </p:grpSpPr>
        <p:sp>
          <p:nvSpPr>
            <p:cNvPr id="19" name="Oval 18">
              <a:extLst>
                <a:ext uri="{FF2B5EF4-FFF2-40B4-BE49-F238E27FC236}">
                  <a16:creationId xmlns:a16="http://schemas.microsoft.com/office/drawing/2014/main" id="{664A0AEA-CE24-BD4C-8FE3-903AD49BD69B}"/>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20" name="TextBox 19">
              <a:extLst>
                <a:ext uri="{FF2B5EF4-FFF2-40B4-BE49-F238E27FC236}">
                  <a16:creationId xmlns:a16="http://schemas.microsoft.com/office/drawing/2014/main" id="{0C01695D-30C5-E648-900A-57DB15DA54C6}"/>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3</a:t>
              </a:r>
              <a:endParaRPr lang="en-US" sz="900" dirty="0">
                <a:latin typeface="Roboto" panose="02000000000000000000" pitchFamily="2" charset="0"/>
                <a:ea typeface="Roboto" panose="02000000000000000000" pitchFamily="2" charset="0"/>
              </a:endParaRPr>
            </a:p>
          </p:txBody>
        </p:sp>
      </p:grpSp>
      <p:grpSp>
        <p:nvGrpSpPr>
          <p:cNvPr id="21" name="Group 20">
            <a:extLst>
              <a:ext uri="{FF2B5EF4-FFF2-40B4-BE49-F238E27FC236}">
                <a16:creationId xmlns:a16="http://schemas.microsoft.com/office/drawing/2014/main" id="{4957FEA3-7642-1C46-B74D-D1B1F4B785F7}"/>
              </a:ext>
            </a:extLst>
          </p:cNvPr>
          <p:cNvGrpSpPr/>
          <p:nvPr/>
        </p:nvGrpSpPr>
        <p:grpSpPr>
          <a:xfrm>
            <a:off x="6136926" y="4488762"/>
            <a:ext cx="300081" cy="219154"/>
            <a:chOff x="5755773" y="2449735"/>
            <a:chExt cx="300081" cy="219154"/>
          </a:xfrm>
        </p:grpSpPr>
        <p:sp>
          <p:nvSpPr>
            <p:cNvPr id="22" name="Oval 21">
              <a:extLst>
                <a:ext uri="{FF2B5EF4-FFF2-40B4-BE49-F238E27FC236}">
                  <a16:creationId xmlns:a16="http://schemas.microsoft.com/office/drawing/2014/main" id="{2C32A34D-83BE-E947-9EF3-7893F66FD982}"/>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23" name="TextBox 22">
              <a:extLst>
                <a:ext uri="{FF2B5EF4-FFF2-40B4-BE49-F238E27FC236}">
                  <a16:creationId xmlns:a16="http://schemas.microsoft.com/office/drawing/2014/main" id="{8A7887B2-B825-F647-A1F3-7A6DBFAC9AA3}"/>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5</a:t>
              </a:r>
              <a:endParaRPr lang="en-US" sz="900" dirty="0">
                <a:latin typeface="Roboto" panose="02000000000000000000" pitchFamily="2" charset="0"/>
                <a:ea typeface="Roboto" panose="02000000000000000000" pitchFamily="2" charset="0"/>
              </a:endParaRPr>
            </a:p>
          </p:txBody>
        </p:sp>
      </p:grpSp>
      <p:grpSp>
        <p:nvGrpSpPr>
          <p:cNvPr id="24" name="Group 23">
            <a:extLst>
              <a:ext uri="{FF2B5EF4-FFF2-40B4-BE49-F238E27FC236}">
                <a16:creationId xmlns:a16="http://schemas.microsoft.com/office/drawing/2014/main" id="{25B10BFE-1CA3-0740-BC8E-32BBBFC1D5A4}"/>
              </a:ext>
            </a:extLst>
          </p:cNvPr>
          <p:cNvGrpSpPr/>
          <p:nvPr/>
        </p:nvGrpSpPr>
        <p:grpSpPr>
          <a:xfrm>
            <a:off x="6136926" y="5193479"/>
            <a:ext cx="300081" cy="219154"/>
            <a:chOff x="5755773" y="2449735"/>
            <a:chExt cx="300081" cy="219154"/>
          </a:xfrm>
        </p:grpSpPr>
        <p:sp>
          <p:nvSpPr>
            <p:cNvPr id="25" name="Oval 24">
              <a:extLst>
                <a:ext uri="{FF2B5EF4-FFF2-40B4-BE49-F238E27FC236}">
                  <a16:creationId xmlns:a16="http://schemas.microsoft.com/office/drawing/2014/main" id="{DCC23D6A-7E68-1E4C-AA04-288325A4431B}"/>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26" name="TextBox 25">
              <a:extLst>
                <a:ext uri="{FF2B5EF4-FFF2-40B4-BE49-F238E27FC236}">
                  <a16:creationId xmlns:a16="http://schemas.microsoft.com/office/drawing/2014/main" id="{8B27E6D4-C9E7-6D42-9BBF-66463F0BB052}"/>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7</a:t>
              </a:r>
              <a:endParaRPr lang="en-US" sz="900" dirty="0">
                <a:latin typeface="Roboto" panose="02000000000000000000" pitchFamily="2" charset="0"/>
                <a:ea typeface="Roboto" panose="02000000000000000000" pitchFamily="2" charset="0"/>
              </a:endParaRPr>
            </a:p>
          </p:txBody>
        </p:sp>
      </p:grpSp>
      <p:grpSp>
        <p:nvGrpSpPr>
          <p:cNvPr id="27" name="Group 26">
            <a:extLst>
              <a:ext uri="{FF2B5EF4-FFF2-40B4-BE49-F238E27FC236}">
                <a16:creationId xmlns:a16="http://schemas.microsoft.com/office/drawing/2014/main" id="{1A0CFB2F-7B4A-A340-92A0-6DB7811DF64B}"/>
              </a:ext>
            </a:extLst>
          </p:cNvPr>
          <p:cNvGrpSpPr/>
          <p:nvPr/>
        </p:nvGrpSpPr>
        <p:grpSpPr>
          <a:xfrm>
            <a:off x="6136926" y="4827923"/>
            <a:ext cx="300081" cy="219154"/>
            <a:chOff x="5755773" y="2449735"/>
            <a:chExt cx="300081" cy="219154"/>
          </a:xfrm>
        </p:grpSpPr>
        <p:sp>
          <p:nvSpPr>
            <p:cNvPr id="28" name="Oval 27">
              <a:extLst>
                <a:ext uri="{FF2B5EF4-FFF2-40B4-BE49-F238E27FC236}">
                  <a16:creationId xmlns:a16="http://schemas.microsoft.com/office/drawing/2014/main" id="{09514B6E-2310-4346-9FCA-D8B6F0BAC21F}"/>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29" name="TextBox 28">
              <a:extLst>
                <a:ext uri="{FF2B5EF4-FFF2-40B4-BE49-F238E27FC236}">
                  <a16:creationId xmlns:a16="http://schemas.microsoft.com/office/drawing/2014/main" id="{B28D81DA-4D4C-8D4F-B97E-BABB0482FC0A}"/>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6</a:t>
              </a:r>
              <a:endParaRPr lang="en-US" sz="900" dirty="0">
                <a:latin typeface="Roboto" panose="02000000000000000000" pitchFamily="2" charset="0"/>
                <a:ea typeface="Roboto" panose="02000000000000000000" pitchFamily="2" charset="0"/>
              </a:endParaRPr>
            </a:p>
          </p:txBody>
        </p:sp>
      </p:grpSp>
    </p:spTree>
    <p:extLst>
      <p:ext uri="{BB962C8B-B14F-4D97-AF65-F5344CB8AC3E}">
        <p14:creationId xmlns:p14="http://schemas.microsoft.com/office/powerpoint/2010/main" val="314481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Phase Requirement Page Sample (2 of 2)</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29</a:t>
            </a:fld>
            <a:endParaRPr/>
          </a:p>
        </p:txBody>
      </p:sp>
      <p:graphicFrame>
        <p:nvGraphicFramePr>
          <p:cNvPr id="2" name="Table 2">
            <a:extLst>
              <a:ext uri="{FF2B5EF4-FFF2-40B4-BE49-F238E27FC236}">
                <a16:creationId xmlns:a16="http://schemas.microsoft.com/office/drawing/2014/main" id="{048AABEC-2EBD-BF42-B5D0-7CB0738B6EA7}"/>
              </a:ext>
            </a:extLst>
          </p:cNvPr>
          <p:cNvGraphicFramePr>
            <a:graphicFrameLocks noGrp="1"/>
          </p:cNvGraphicFramePr>
          <p:nvPr>
            <p:extLst>
              <p:ext uri="{D42A27DB-BD31-4B8C-83A1-F6EECF244321}">
                <p14:modId xmlns:p14="http://schemas.microsoft.com/office/powerpoint/2010/main" val="2005690561"/>
              </p:ext>
            </p:extLst>
          </p:nvPr>
        </p:nvGraphicFramePr>
        <p:xfrm>
          <a:off x="6026949" y="2508077"/>
          <a:ext cx="5706500" cy="2369729"/>
        </p:xfrm>
        <a:graphic>
          <a:graphicData uri="http://schemas.openxmlformats.org/drawingml/2006/table">
            <a:tbl>
              <a:tblPr firstRow="1" bandRow="1">
                <a:tableStyleId>{F9A1F375-83D2-49B6-B6D9-1E75FAB2CD22}</a:tableStyleId>
              </a:tblPr>
              <a:tblGrid>
                <a:gridCol w="497887">
                  <a:extLst>
                    <a:ext uri="{9D8B030D-6E8A-4147-A177-3AD203B41FA5}">
                      <a16:colId xmlns:a16="http://schemas.microsoft.com/office/drawing/2014/main" val="1311773605"/>
                    </a:ext>
                  </a:extLst>
                </a:gridCol>
                <a:gridCol w="1715605">
                  <a:extLst>
                    <a:ext uri="{9D8B030D-6E8A-4147-A177-3AD203B41FA5}">
                      <a16:colId xmlns:a16="http://schemas.microsoft.com/office/drawing/2014/main" val="1402293378"/>
                    </a:ext>
                  </a:extLst>
                </a:gridCol>
                <a:gridCol w="3493008">
                  <a:extLst>
                    <a:ext uri="{9D8B030D-6E8A-4147-A177-3AD203B41FA5}">
                      <a16:colId xmlns:a16="http://schemas.microsoft.com/office/drawing/2014/main" val="1149432960"/>
                    </a:ext>
                  </a:extLst>
                </a:gridCol>
              </a:tblGrid>
              <a:tr h="286947">
                <a:tc>
                  <a:txBody>
                    <a:bodyPr/>
                    <a:lstStyle/>
                    <a:p>
                      <a:pPr algn="ctr"/>
                      <a:r>
                        <a:rPr lang="en-US" sz="1200" b="1" dirty="0">
                          <a:latin typeface="Roboto" panose="02000000000000000000" pitchFamily="2" charset="0"/>
                          <a:ea typeface="Roboto" panose="02000000000000000000" pitchFamily="2" charset="0"/>
                        </a:rPr>
                        <a:t>Item</a:t>
                      </a:r>
                    </a:p>
                  </a:txBody>
                  <a:tcPr marL="45720" marR="45720" marT="0" marB="0" anchor="ctr">
                    <a:solidFill>
                      <a:schemeClr val="accent2">
                        <a:lumMod val="20000"/>
                        <a:lumOff val="80000"/>
                      </a:schemeClr>
                    </a:solidFill>
                  </a:tcPr>
                </a:tc>
                <a:tc>
                  <a:txBody>
                    <a:bodyPr/>
                    <a:lstStyle/>
                    <a:p>
                      <a:r>
                        <a:rPr lang="en-US" sz="1200" b="1" dirty="0">
                          <a:latin typeface="Roboto" panose="02000000000000000000" pitchFamily="2" charset="0"/>
                          <a:ea typeface="Roboto" panose="02000000000000000000" pitchFamily="2" charset="0"/>
                        </a:rPr>
                        <a:t>Section</a:t>
                      </a:r>
                    </a:p>
                  </a:txBody>
                  <a:tcPr marL="45720" marR="45720" marT="0" marB="0" anchor="ctr">
                    <a:solidFill>
                      <a:schemeClr val="accent2">
                        <a:lumMod val="20000"/>
                        <a:lumOff val="80000"/>
                      </a:schemeClr>
                    </a:solidFill>
                  </a:tcPr>
                </a:tc>
                <a:tc>
                  <a:txBody>
                    <a:bodyPr/>
                    <a:lstStyle/>
                    <a:p>
                      <a:r>
                        <a:rPr lang="en-US" sz="1200" b="1" dirty="0">
                          <a:latin typeface="Roboto" panose="02000000000000000000" pitchFamily="2" charset="0"/>
                          <a:ea typeface="Roboto" panose="02000000000000000000" pitchFamily="2" charset="0"/>
                        </a:rPr>
                        <a:t>Description</a:t>
                      </a:r>
                    </a:p>
                  </a:txBody>
                  <a:tcPr marL="45720" marR="45720" marT="0" marB="0" anchor="ctr">
                    <a:solidFill>
                      <a:schemeClr val="accent2">
                        <a:lumMod val="20000"/>
                        <a:lumOff val="80000"/>
                      </a:schemeClr>
                    </a:solidFill>
                  </a:tcPr>
                </a:tc>
                <a:extLst>
                  <a:ext uri="{0D108BD9-81ED-4DB2-BD59-A6C34878D82A}">
                    <a16:rowId xmlns:a16="http://schemas.microsoft.com/office/drawing/2014/main" val="4214917330"/>
                  </a:ext>
                </a:extLst>
              </a:tr>
              <a:tr h="81280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Phase Products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Products created as a result of the activity. These are linked to secondary documents providing more specific information into the process needed to create them.</a:t>
                      </a:r>
                    </a:p>
                  </a:txBody>
                  <a:tcPr marL="45720" marR="45720"/>
                </a:tc>
                <a:extLst>
                  <a:ext uri="{0D108BD9-81ED-4DB2-BD59-A6C34878D82A}">
                    <a16:rowId xmlns:a16="http://schemas.microsoft.com/office/drawing/2014/main" val="2045472037"/>
                  </a:ext>
                </a:extLst>
              </a:tr>
              <a:tr h="449071">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21434 Work Products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Specific </a:t>
                      </a:r>
                      <a:r>
                        <a:rPr lang="en-US" sz="1200" b="1" dirty="0">
                          <a:latin typeface="Roboto" panose="02000000000000000000" pitchFamily="2" charset="0"/>
                          <a:ea typeface="Roboto" panose="02000000000000000000" pitchFamily="2" charset="0"/>
                        </a:rPr>
                        <a:t>ISO 21434 </a:t>
                      </a:r>
                      <a:r>
                        <a:rPr lang="en-US" sz="1200" dirty="0">
                          <a:latin typeface="Roboto" panose="02000000000000000000" pitchFamily="2" charset="0"/>
                          <a:ea typeface="Roboto" panose="02000000000000000000" pitchFamily="2" charset="0"/>
                        </a:rPr>
                        <a:t>work products / requirements satisfied by the activity.</a:t>
                      </a:r>
                    </a:p>
                  </a:txBody>
                  <a:tcPr marL="45720" marR="45720"/>
                </a:tc>
                <a:extLst>
                  <a:ext uri="{0D108BD9-81ED-4DB2-BD59-A6C34878D82A}">
                    <a16:rowId xmlns:a16="http://schemas.microsoft.com/office/drawing/2014/main" val="1854959975"/>
                  </a:ext>
                </a:extLst>
              </a:tr>
              <a:tr h="44704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WP.29 Requirements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Specific </a:t>
                      </a:r>
                      <a:r>
                        <a:rPr lang="en-US" sz="1200" b="1" dirty="0">
                          <a:latin typeface="Roboto" panose="02000000000000000000" pitchFamily="2" charset="0"/>
                          <a:ea typeface="Roboto" panose="02000000000000000000" pitchFamily="2" charset="0"/>
                        </a:rPr>
                        <a:t>WP.29 CSMS (R155) </a:t>
                      </a:r>
                      <a:r>
                        <a:rPr lang="en-US" sz="1200" dirty="0">
                          <a:latin typeface="Roboto" panose="02000000000000000000" pitchFamily="2" charset="0"/>
                          <a:ea typeface="Roboto" panose="02000000000000000000" pitchFamily="2" charset="0"/>
                        </a:rPr>
                        <a:t>requirements satisfied by the activity.</a:t>
                      </a:r>
                    </a:p>
                  </a:txBody>
                  <a:tcPr marL="45720" marR="45720"/>
                </a:tc>
                <a:extLst>
                  <a:ext uri="{0D108BD9-81ED-4DB2-BD59-A6C34878D82A}">
                    <a16:rowId xmlns:a16="http://schemas.microsoft.com/office/drawing/2014/main" val="872299571"/>
                  </a:ext>
                </a:extLst>
              </a:tr>
              <a:tr h="345422">
                <a:tc>
                  <a:txBody>
                    <a:bodyPr/>
                    <a:lstStyle/>
                    <a:p>
                      <a:pPr algn="ctr"/>
                      <a:endParaRPr lang="en-US" sz="1200" dirty="0">
                        <a:latin typeface="Roboto" panose="02000000000000000000" pitchFamily="2" charset="0"/>
                        <a:ea typeface="Roboto" panose="02000000000000000000" pitchFamily="2" charset="0"/>
                      </a:endParaRPr>
                    </a:p>
                  </a:txBody>
                  <a:tcPr marL="0" marR="0" marT="0" marB="0" anchor="ctr"/>
                </a:tc>
                <a:tc>
                  <a:txBody>
                    <a:bodyPr/>
                    <a:lstStyle/>
                    <a:p>
                      <a:r>
                        <a:rPr lang="en-US" sz="1200" dirty="0">
                          <a:latin typeface="Roboto" panose="02000000000000000000" pitchFamily="2" charset="0"/>
                          <a:ea typeface="Roboto" panose="02000000000000000000" pitchFamily="2" charset="0"/>
                        </a:rPr>
                        <a:t>CMMC Practices</a:t>
                      </a:r>
                    </a:p>
                  </a:txBody>
                  <a:tcPr marL="45720" marR="45720" marT="0" marB="0" anchor="ctr"/>
                </a:tc>
                <a:tc>
                  <a:txBody>
                    <a:bodyPr/>
                    <a:lstStyle/>
                    <a:p>
                      <a:r>
                        <a:rPr lang="en-US" sz="1200" dirty="0">
                          <a:latin typeface="Roboto" panose="02000000000000000000" pitchFamily="2" charset="0"/>
                          <a:ea typeface="Roboto" panose="02000000000000000000" pitchFamily="2" charset="0"/>
                        </a:rPr>
                        <a:t>CMMC best practices applicable to the activity.</a:t>
                      </a:r>
                    </a:p>
                  </a:txBody>
                  <a:tcPr marL="45720" marR="45720"/>
                </a:tc>
                <a:extLst>
                  <a:ext uri="{0D108BD9-81ED-4DB2-BD59-A6C34878D82A}">
                    <a16:rowId xmlns:a16="http://schemas.microsoft.com/office/drawing/2014/main" val="3148304878"/>
                  </a:ext>
                </a:extLst>
              </a:tr>
            </a:tbl>
          </a:graphicData>
        </a:graphic>
      </p:graphicFrame>
      <p:grpSp>
        <p:nvGrpSpPr>
          <p:cNvPr id="6" name="Group 5">
            <a:extLst>
              <a:ext uri="{FF2B5EF4-FFF2-40B4-BE49-F238E27FC236}">
                <a16:creationId xmlns:a16="http://schemas.microsoft.com/office/drawing/2014/main" id="{8B4A3C15-B280-784A-9F4E-D6EFE81D98D6}"/>
              </a:ext>
            </a:extLst>
          </p:cNvPr>
          <p:cNvGrpSpPr/>
          <p:nvPr/>
        </p:nvGrpSpPr>
        <p:grpSpPr>
          <a:xfrm>
            <a:off x="6132375" y="4190746"/>
            <a:ext cx="300082" cy="219154"/>
            <a:chOff x="5755774" y="3053038"/>
            <a:chExt cx="300082" cy="219154"/>
          </a:xfrm>
        </p:grpSpPr>
        <p:sp>
          <p:nvSpPr>
            <p:cNvPr id="3" name="Oval 2">
              <a:extLst>
                <a:ext uri="{FF2B5EF4-FFF2-40B4-BE49-F238E27FC236}">
                  <a16:creationId xmlns:a16="http://schemas.microsoft.com/office/drawing/2014/main" id="{65E875F7-1384-9C47-890F-75C5959543FC}"/>
                </a:ext>
              </a:extLst>
            </p:cNvPr>
            <p:cNvSpPr/>
            <p:nvPr/>
          </p:nvSpPr>
          <p:spPr>
            <a:xfrm>
              <a:off x="5788681" y="3053038"/>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E17CDED2-8C35-0944-AFE5-5FDD9CBFEC12}"/>
                </a:ext>
              </a:extLst>
            </p:cNvPr>
            <p:cNvSpPr txBox="1"/>
            <p:nvPr/>
          </p:nvSpPr>
          <p:spPr>
            <a:xfrm>
              <a:off x="5755774" y="3056748"/>
              <a:ext cx="300082"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rPr>
                <a:t>10</a:t>
              </a:r>
              <a:endParaRPr lang="en-US" sz="900" dirty="0">
                <a:latin typeface="Roboto" panose="02000000000000000000" pitchFamily="2" charset="0"/>
                <a:ea typeface="Roboto" panose="02000000000000000000" pitchFamily="2" charset="0"/>
              </a:endParaRPr>
            </a:p>
          </p:txBody>
        </p:sp>
      </p:grpSp>
      <p:grpSp>
        <p:nvGrpSpPr>
          <p:cNvPr id="7" name="Group 6">
            <a:extLst>
              <a:ext uri="{FF2B5EF4-FFF2-40B4-BE49-F238E27FC236}">
                <a16:creationId xmlns:a16="http://schemas.microsoft.com/office/drawing/2014/main" id="{F5D602EA-C3B0-5C49-8649-A75DCBBB01C3}"/>
              </a:ext>
            </a:extLst>
          </p:cNvPr>
          <p:cNvGrpSpPr/>
          <p:nvPr/>
        </p:nvGrpSpPr>
        <p:grpSpPr>
          <a:xfrm>
            <a:off x="6132375" y="4580241"/>
            <a:ext cx="300082" cy="219154"/>
            <a:chOff x="5755774" y="3480318"/>
            <a:chExt cx="300082" cy="219154"/>
          </a:xfrm>
        </p:grpSpPr>
        <p:sp>
          <p:nvSpPr>
            <p:cNvPr id="8" name="Oval 7">
              <a:extLst>
                <a:ext uri="{FF2B5EF4-FFF2-40B4-BE49-F238E27FC236}">
                  <a16:creationId xmlns:a16="http://schemas.microsoft.com/office/drawing/2014/main" id="{921F65F5-E7E0-1E48-9D12-13735D9C605A}"/>
                </a:ext>
              </a:extLst>
            </p:cNvPr>
            <p:cNvSpPr/>
            <p:nvPr/>
          </p:nvSpPr>
          <p:spPr>
            <a:xfrm>
              <a:off x="5788681" y="3480318"/>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CB7C7F3A-B539-0B4F-A128-B9BFE88CA19A}"/>
                </a:ext>
              </a:extLst>
            </p:cNvPr>
            <p:cNvSpPr txBox="1"/>
            <p:nvPr/>
          </p:nvSpPr>
          <p:spPr>
            <a:xfrm>
              <a:off x="5755774" y="3484028"/>
              <a:ext cx="300082" cy="215444"/>
            </a:xfrm>
            <a:prstGeom prst="rect">
              <a:avLst/>
            </a:prstGeom>
            <a:noFill/>
          </p:spPr>
          <p:txBody>
            <a:bodyPr wrap="none" rtlCol="0">
              <a:spAutoFit/>
            </a:bodyPr>
            <a:lstStyle/>
            <a:p>
              <a:r>
                <a:rPr lang="en-US" sz="800" dirty="0">
                  <a:latin typeface="Roboto" panose="02000000000000000000" pitchFamily="2" charset="0"/>
                  <a:ea typeface="Roboto" panose="02000000000000000000" pitchFamily="2" charset="0"/>
                </a:rPr>
                <a:t>11</a:t>
              </a:r>
              <a:endParaRPr lang="en-US" sz="900" dirty="0">
                <a:latin typeface="Roboto" panose="02000000000000000000" pitchFamily="2" charset="0"/>
                <a:ea typeface="Roboto" panose="02000000000000000000" pitchFamily="2" charset="0"/>
              </a:endParaRPr>
            </a:p>
          </p:txBody>
        </p:sp>
      </p:grpSp>
      <p:grpSp>
        <p:nvGrpSpPr>
          <p:cNvPr id="5" name="Group 4">
            <a:extLst>
              <a:ext uri="{FF2B5EF4-FFF2-40B4-BE49-F238E27FC236}">
                <a16:creationId xmlns:a16="http://schemas.microsoft.com/office/drawing/2014/main" id="{CE8BBC1C-5EEC-7349-8D87-66B94C2D6ECB}"/>
              </a:ext>
            </a:extLst>
          </p:cNvPr>
          <p:cNvGrpSpPr/>
          <p:nvPr/>
        </p:nvGrpSpPr>
        <p:grpSpPr>
          <a:xfrm>
            <a:off x="6132374" y="3733779"/>
            <a:ext cx="300081" cy="219154"/>
            <a:chOff x="5755773" y="2449735"/>
            <a:chExt cx="300081" cy="219154"/>
          </a:xfrm>
        </p:grpSpPr>
        <p:sp>
          <p:nvSpPr>
            <p:cNvPr id="10" name="Oval 9">
              <a:extLst>
                <a:ext uri="{FF2B5EF4-FFF2-40B4-BE49-F238E27FC236}">
                  <a16:creationId xmlns:a16="http://schemas.microsoft.com/office/drawing/2014/main" id="{5E10E237-B906-BD40-8964-D710F62C2540}"/>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12" name="TextBox 11">
              <a:extLst>
                <a:ext uri="{FF2B5EF4-FFF2-40B4-BE49-F238E27FC236}">
                  <a16:creationId xmlns:a16="http://schemas.microsoft.com/office/drawing/2014/main" id="{0E4E9D00-D379-4342-9158-C3D6D9B3A589}"/>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9</a:t>
              </a:r>
              <a:endParaRPr lang="en-US" sz="900" dirty="0">
                <a:latin typeface="Roboto" panose="02000000000000000000" pitchFamily="2" charset="0"/>
                <a:ea typeface="Roboto" panose="02000000000000000000" pitchFamily="2" charset="0"/>
              </a:endParaRPr>
            </a:p>
          </p:txBody>
        </p:sp>
      </p:grpSp>
      <p:grpSp>
        <p:nvGrpSpPr>
          <p:cNvPr id="15" name="Group 14">
            <a:extLst>
              <a:ext uri="{FF2B5EF4-FFF2-40B4-BE49-F238E27FC236}">
                <a16:creationId xmlns:a16="http://schemas.microsoft.com/office/drawing/2014/main" id="{BBCE9889-847E-4445-AE74-6C1F6D6A72D7}"/>
              </a:ext>
            </a:extLst>
          </p:cNvPr>
          <p:cNvGrpSpPr/>
          <p:nvPr/>
        </p:nvGrpSpPr>
        <p:grpSpPr>
          <a:xfrm>
            <a:off x="6124818" y="3096154"/>
            <a:ext cx="300081" cy="219154"/>
            <a:chOff x="5755773" y="2449735"/>
            <a:chExt cx="300081" cy="219154"/>
          </a:xfrm>
        </p:grpSpPr>
        <p:sp>
          <p:nvSpPr>
            <p:cNvPr id="16" name="Oval 15">
              <a:extLst>
                <a:ext uri="{FF2B5EF4-FFF2-40B4-BE49-F238E27FC236}">
                  <a16:creationId xmlns:a16="http://schemas.microsoft.com/office/drawing/2014/main" id="{2B535CD3-97AD-C74E-9215-222236D914F5}"/>
                </a:ext>
              </a:extLst>
            </p:cNvPr>
            <p:cNvSpPr/>
            <p:nvPr/>
          </p:nvSpPr>
          <p:spPr>
            <a:xfrm>
              <a:off x="5788681" y="2449735"/>
              <a:ext cx="219154" cy="219154"/>
            </a:xfrm>
            <a:prstGeom prst="ellipse">
              <a:avLst/>
            </a:prstGeom>
            <a:solidFill>
              <a:srgbClr val="FFF2C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sz="700" dirty="0">
                <a:solidFill>
                  <a:schemeClr val="tx1"/>
                </a:solidFill>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BEEAEE91-3EFA-BC42-BF85-E104367AD643}"/>
                </a:ext>
              </a:extLst>
            </p:cNvPr>
            <p:cNvSpPr txBox="1"/>
            <p:nvPr/>
          </p:nvSpPr>
          <p:spPr>
            <a:xfrm>
              <a:off x="5755773" y="2453445"/>
              <a:ext cx="300081" cy="215444"/>
            </a:xfrm>
            <a:prstGeom prst="rect">
              <a:avLst/>
            </a:prstGeom>
            <a:noFill/>
          </p:spPr>
          <p:txBody>
            <a:bodyPr wrap="square" rtlCol="0">
              <a:spAutoFit/>
            </a:bodyPr>
            <a:lstStyle/>
            <a:p>
              <a:pPr algn="ctr"/>
              <a:r>
                <a:rPr lang="en-US" sz="800" dirty="0">
                  <a:latin typeface="Roboto" panose="02000000000000000000" pitchFamily="2" charset="0"/>
                  <a:ea typeface="Roboto" panose="02000000000000000000" pitchFamily="2" charset="0"/>
                </a:rPr>
                <a:t>8</a:t>
              </a:r>
              <a:endParaRPr lang="en-US" sz="900" dirty="0">
                <a:latin typeface="Roboto" panose="02000000000000000000" pitchFamily="2" charset="0"/>
                <a:ea typeface="Roboto" panose="02000000000000000000" pitchFamily="2" charset="0"/>
              </a:endParaRPr>
            </a:p>
          </p:txBody>
        </p:sp>
      </p:grpSp>
      <p:pic>
        <p:nvPicPr>
          <p:cNvPr id="14" name="Picture 13" descr="Graphical user interface, table&#10;&#10;Description automatically generated">
            <a:extLst>
              <a:ext uri="{FF2B5EF4-FFF2-40B4-BE49-F238E27FC236}">
                <a16:creationId xmlns:a16="http://schemas.microsoft.com/office/drawing/2014/main" id="{0AA932A5-2116-B84B-93A6-D0D6C0AE7FEA}"/>
              </a:ext>
            </a:extLst>
          </p:cNvPr>
          <p:cNvPicPr>
            <a:picLocks noChangeAspect="1"/>
          </p:cNvPicPr>
          <p:nvPr/>
        </p:nvPicPr>
        <p:blipFill>
          <a:blip r:embed="rId3"/>
          <a:stretch>
            <a:fillRect/>
          </a:stretch>
        </p:blipFill>
        <p:spPr>
          <a:xfrm>
            <a:off x="454779" y="1266462"/>
            <a:ext cx="5013166" cy="4852958"/>
          </a:xfrm>
          <a:prstGeom prst="rect">
            <a:avLst/>
          </a:prstGeom>
          <a:effectLst>
            <a:outerShdw blurRad="50800" dist="50800" dir="2700000" algn="ctr" rotWithShape="0">
              <a:schemeClr val="tx2">
                <a:lumMod val="20000"/>
                <a:lumOff val="80000"/>
              </a:schemeClr>
            </a:outerShdw>
          </a:effectLst>
        </p:spPr>
      </p:pic>
    </p:spTree>
    <p:extLst>
      <p:ext uri="{BB962C8B-B14F-4D97-AF65-F5344CB8AC3E}">
        <p14:creationId xmlns:p14="http://schemas.microsoft.com/office/powerpoint/2010/main" val="181496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 name="Google Shape;1199;p156">
            <a:extLst>
              <a:ext uri="{FF2B5EF4-FFF2-40B4-BE49-F238E27FC236}">
                <a16:creationId xmlns:a16="http://schemas.microsoft.com/office/drawing/2014/main" id="{7A7C4BF6-1153-EC46-AA69-EEEE8F3723C0}"/>
              </a:ext>
            </a:extLst>
          </p:cNvPr>
          <p:cNvSpPr txBox="1">
            <a:spLocks/>
          </p:cNvSpPr>
          <p:nvPr/>
        </p:nvSpPr>
        <p:spPr>
          <a:xfrm>
            <a:off x="455617" y="985082"/>
            <a:ext cx="4854138" cy="5526207"/>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pPr>
            <a:r>
              <a:rPr lang="en-US" dirty="0"/>
              <a:t>Road Vehicles – Cybersecurity Engineering</a:t>
            </a:r>
          </a:p>
        </p:txBody>
      </p:sp>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lvl="0">
              <a:lnSpc>
                <a:spcPct val="100000"/>
              </a:lnSpc>
            </a:pPr>
            <a:r>
              <a:rPr lang="en" dirty="0"/>
              <a:t>ISO/SAE 21434 is</a:t>
            </a:r>
            <a:r>
              <a:rPr lang="en" dirty="0">
                <a:solidFill>
                  <a:schemeClr val="accent6">
                    <a:lumMod val="60000"/>
                    <a:lumOff val="40000"/>
                  </a:schemeClr>
                </a:solidFill>
              </a:rPr>
              <a:t> </a:t>
            </a:r>
            <a:r>
              <a:rPr lang="en" dirty="0"/>
              <a:t>Here</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3"/>
          <a:srcRect/>
          <a:stretch/>
        </p:blipFill>
        <p:spPr>
          <a:xfrm>
            <a:off x="7530836" y="985083"/>
            <a:ext cx="3905098" cy="5526207"/>
          </a:xfrm>
          <a:prstGeom prst="rect">
            <a:avLst/>
          </a:prstGeom>
          <a:ln w="12700">
            <a:solidFill>
              <a:schemeClr val="accent5"/>
            </a:solidFill>
          </a:ln>
        </p:spPr>
      </p:pic>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487546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31F59BF-2CD9-0845-8D41-278BC7B905BA}"/>
              </a:ext>
            </a:extLst>
          </p:cNvPr>
          <p:cNvPicPr>
            <a:picLocks noChangeAspect="1"/>
          </p:cNvPicPr>
          <p:nvPr/>
        </p:nvPicPr>
        <p:blipFill>
          <a:blip r:embed="rId3"/>
          <a:stretch>
            <a:fillRect/>
          </a:stretch>
        </p:blipFill>
        <p:spPr>
          <a:xfrm>
            <a:off x="227821" y="936914"/>
            <a:ext cx="11733181" cy="5460403"/>
          </a:xfrm>
          <a:prstGeom prst="rect">
            <a:avLst/>
          </a:prstGeom>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Process Flows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324247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Traceability</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31</a:t>
            </a:fld>
            <a:endParaRPr/>
          </a:p>
        </p:txBody>
      </p:sp>
      <p:pic>
        <p:nvPicPr>
          <p:cNvPr id="4" name="Picture 3" descr="A picture containing text, keyboard, black, dark&#10;&#10;Description automatically generated">
            <a:extLst>
              <a:ext uri="{FF2B5EF4-FFF2-40B4-BE49-F238E27FC236}">
                <a16:creationId xmlns:a16="http://schemas.microsoft.com/office/drawing/2014/main" id="{2117CA67-789C-494C-BE3F-4565F56BC0EF}"/>
              </a:ext>
            </a:extLst>
          </p:cNvPr>
          <p:cNvPicPr>
            <a:picLocks noChangeAspect="1"/>
          </p:cNvPicPr>
          <p:nvPr/>
        </p:nvPicPr>
        <p:blipFill rotWithShape="1">
          <a:blip r:embed="rId3"/>
          <a:srcRect l="2" r="44530"/>
          <a:stretch/>
        </p:blipFill>
        <p:spPr>
          <a:xfrm>
            <a:off x="188911" y="1121790"/>
            <a:ext cx="11905488" cy="5507610"/>
          </a:xfrm>
          <a:prstGeom prst="rect">
            <a:avLst/>
          </a:prstGeom>
        </p:spPr>
      </p:pic>
    </p:spTree>
    <p:extLst>
      <p:ext uri="{BB962C8B-B14F-4D97-AF65-F5344CB8AC3E}">
        <p14:creationId xmlns:p14="http://schemas.microsoft.com/office/powerpoint/2010/main" val="2467493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Training</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32</a:t>
            </a:fld>
            <a:endParaRPr/>
          </a:p>
        </p:txBody>
      </p:sp>
      <p:pic>
        <p:nvPicPr>
          <p:cNvPr id="4" name="Picture 3" descr="Background pattern&#10;&#10;Description automatically generated with low confidence">
            <a:extLst>
              <a:ext uri="{FF2B5EF4-FFF2-40B4-BE49-F238E27FC236}">
                <a16:creationId xmlns:a16="http://schemas.microsoft.com/office/drawing/2014/main" id="{65D41A42-036C-6B4E-B12D-CDEF12F5D762}"/>
              </a:ext>
            </a:extLst>
          </p:cNvPr>
          <p:cNvPicPr>
            <a:picLocks noChangeAspect="1"/>
          </p:cNvPicPr>
          <p:nvPr/>
        </p:nvPicPr>
        <p:blipFill>
          <a:blip r:embed="rId3"/>
          <a:stretch>
            <a:fillRect/>
          </a:stretch>
        </p:blipFill>
        <p:spPr>
          <a:xfrm>
            <a:off x="3084638" y="985083"/>
            <a:ext cx="6019547" cy="5412234"/>
          </a:xfrm>
          <a:prstGeom prst="rect">
            <a:avLst/>
          </a:prstGeom>
        </p:spPr>
      </p:pic>
    </p:spTree>
    <p:extLst>
      <p:ext uri="{BB962C8B-B14F-4D97-AF65-F5344CB8AC3E}">
        <p14:creationId xmlns:p14="http://schemas.microsoft.com/office/powerpoint/2010/main" val="1968679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754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on GitHub</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33</a:t>
            </a:fld>
            <a:endParaRPr/>
          </a:p>
        </p:txBody>
      </p:sp>
      <p:pic>
        <p:nvPicPr>
          <p:cNvPr id="4" name="Picture 3">
            <a:extLst>
              <a:ext uri="{FF2B5EF4-FFF2-40B4-BE49-F238E27FC236}">
                <a16:creationId xmlns:a16="http://schemas.microsoft.com/office/drawing/2014/main" id="{9B98602B-1BC4-904C-BFAC-74CE0F089CBA}"/>
              </a:ext>
            </a:extLst>
          </p:cNvPr>
          <p:cNvPicPr>
            <a:picLocks noChangeAspect="1"/>
          </p:cNvPicPr>
          <p:nvPr/>
        </p:nvPicPr>
        <p:blipFill>
          <a:blip r:embed="rId3"/>
          <a:srcRect/>
          <a:stretch/>
        </p:blipFill>
        <p:spPr>
          <a:xfrm>
            <a:off x="1778323" y="1034903"/>
            <a:ext cx="8632178" cy="5362414"/>
          </a:xfrm>
          <a:prstGeom prst="rect">
            <a:avLst/>
          </a:prstGeom>
        </p:spPr>
      </p:pic>
    </p:spTree>
    <p:extLst>
      <p:ext uri="{BB962C8B-B14F-4D97-AF65-F5344CB8AC3E}">
        <p14:creationId xmlns:p14="http://schemas.microsoft.com/office/powerpoint/2010/main" val="347166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754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Posts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34</a:t>
            </a:fld>
            <a:endParaRPr/>
          </a:p>
        </p:txBody>
      </p:sp>
      <p:pic>
        <p:nvPicPr>
          <p:cNvPr id="3" name="Picture 2" descr="Graphical user interface, text, application&#10;&#10;Description automatically generated">
            <a:extLst>
              <a:ext uri="{FF2B5EF4-FFF2-40B4-BE49-F238E27FC236}">
                <a16:creationId xmlns:a16="http://schemas.microsoft.com/office/drawing/2014/main" id="{4F4063C4-50C3-7D47-A37B-07C774F8B08D}"/>
              </a:ext>
            </a:extLst>
          </p:cNvPr>
          <p:cNvPicPr>
            <a:picLocks noChangeAspect="1"/>
          </p:cNvPicPr>
          <p:nvPr/>
        </p:nvPicPr>
        <p:blipFill>
          <a:blip r:embed="rId3"/>
          <a:stretch>
            <a:fillRect/>
          </a:stretch>
        </p:blipFill>
        <p:spPr>
          <a:xfrm>
            <a:off x="455616" y="985082"/>
            <a:ext cx="11271991" cy="5303924"/>
          </a:xfrm>
          <a:prstGeom prst="rect">
            <a:avLst/>
          </a:prstGeom>
        </p:spPr>
      </p:pic>
    </p:spTree>
    <p:extLst>
      <p:ext uri="{BB962C8B-B14F-4D97-AF65-F5344CB8AC3E}">
        <p14:creationId xmlns:p14="http://schemas.microsoft.com/office/powerpoint/2010/main" val="2096656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7548685"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 Status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35</a:t>
            </a:fld>
            <a:endParaRPr/>
          </a:p>
        </p:txBody>
      </p:sp>
      <p:pic>
        <p:nvPicPr>
          <p:cNvPr id="6" name="Picture 5">
            <a:extLst>
              <a:ext uri="{FF2B5EF4-FFF2-40B4-BE49-F238E27FC236}">
                <a16:creationId xmlns:a16="http://schemas.microsoft.com/office/drawing/2014/main" id="{9E9F2F84-71A3-B24F-8700-817D3027612D}"/>
              </a:ext>
            </a:extLst>
          </p:cNvPr>
          <p:cNvPicPr>
            <a:picLocks noChangeAspect="1"/>
          </p:cNvPicPr>
          <p:nvPr/>
        </p:nvPicPr>
        <p:blipFill>
          <a:blip r:embed="rId3"/>
          <a:srcRect/>
          <a:stretch/>
        </p:blipFill>
        <p:spPr>
          <a:xfrm>
            <a:off x="939752" y="921119"/>
            <a:ext cx="10309319" cy="5476198"/>
          </a:xfrm>
          <a:prstGeom prst="rect">
            <a:avLst/>
          </a:prstGeom>
        </p:spPr>
      </p:pic>
    </p:spTree>
    <p:extLst>
      <p:ext uri="{BB962C8B-B14F-4D97-AF65-F5344CB8AC3E}">
        <p14:creationId xmlns:p14="http://schemas.microsoft.com/office/powerpoint/2010/main" val="4095995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a:t>
            </a:r>
            <a:endParaRPr dirty="0"/>
          </a:p>
        </p:txBody>
      </p:sp>
      <p:sp>
        <p:nvSpPr>
          <p:cNvPr id="34" name="Rectangle 33">
            <a:extLst>
              <a:ext uri="{FF2B5EF4-FFF2-40B4-BE49-F238E27FC236}">
                <a16:creationId xmlns:a16="http://schemas.microsoft.com/office/drawing/2014/main" id="{B2F3BBA9-EECF-CF45-A18B-980500490775}"/>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3"/>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443626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20" name="Picture 19" descr="Graphical user interface, text, application, email&#10;&#10;Description automatically generated">
            <a:extLst>
              <a:ext uri="{FF2B5EF4-FFF2-40B4-BE49-F238E27FC236}">
                <a16:creationId xmlns:a16="http://schemas.microsoft.com/office/drawing/2014/main" id="{9444A41A-97D9-9540-A61A-EC9016D06FB3}"/>
              </a:ext>
            </a:extLst>
          </p:cNvPr>
          <p:cNvPicPr>
            <a:picLocks noChangeAspect="1"/>
          </p:cNvPicPr>
          <p:nvPr/>
        </p:nvPicPr>
        <p:blipFill>
          <a:blip r:embed="rId3"/>
          <a:stretch>
            <a:fillRect/>
          </a:stretch>
        </p:blipFill>
        <p:spPr>
          <a:xfrm>
            <a:off x="455617" y="1084917"/>
            <a:ext cx="1978346" cy="2552774"/>
          </a:xfrm>
          <a:prstGeom prst="rect">
            <a:avLst/>
          </a:prstGeom>
          <a:ln w="12700">
            <a:solidFill>
              <a:schemeClr val="accent5"/>
            </a:solidFill>
          </a:ln>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 – Primary Document</a:t>
            </a:r>
            <a:endParaRPr dirty="0"/>
          </a:p>
        </p:txBody>
      </p:sp>
      <p:sp>
        <p:nvSpPr>
          <p:cNvPr id="24" name="Rectangle 23">
            <a:extLst>
              <a:ext uri="{FF2B5EF4-FFF2-40B4-BE49-F238E27FC236}">
                <a16:creationId xmlns:a16="http://schemas.microsoft.com/office/drawing/2014/main" id="{1738257E-5FF7-3B4C-BE52-747ECC94D536}"/>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4"/>
              </a:rPr>
              <a:t>https://github.com/nutonomy/AVCDL</a:t>
            </a:r>
            <a:r>
              <a:rPr lang="en-US"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646464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 – Reference Material</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p:spPr>
      </p:pic>
      <p:sp>
        <p:nvSpPr>
          <p:cNvPr id="22" name="Rectangle 21">
            <a:extLst>
              <a:ext uri="{FF2B5EF4-FFF2-40B4-BE49-F238E27FC236}">
                <a16:creationId xmlns:a16="http://schemas.microsoft.com/office/drawing/2014/main" id="{9103D2D1-715D-344D-A22B-BC4CD608020B}"/>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5"/>
              </a:rPr>
              <a:t>https://github.com/nutonomy/AVCDL</a:t>
            </a:r>
            <a:r>
              <a:rPr lang="en-US" b="1" dirty="0">
                <a:latin typeface="Courier New" panose="02070309020205020404" pitchFamily="49" charset="0"/>
                <a:cs typeface="Courier New" panose="02070309020205020404" pitchFamily="49" charset="0"/>
              </a:rPr>
              <a:t> </a:t>
            </a:r>
          </a:p>
        </p:txBody>
      </p:sp>
      <p:pic>
        <p:nvPicPr>
          <p:cNvPr id="10" name="Picture 9" descr="Graphical user interface, text, application, email&#10;&#10;Description automatically generated">
            <a:extLst>
              <a:ext uri="{FF2B5EF4-FFF2-40B4-BE49-F238E27FC236}">
                <a16:creationId xmlns:a16="http://schemas.microsoft.com/office/drawing/2014/main" id="{85D0FC11-0839-564F-9B7D-1F9425A04C2A}"/>
              </a:ext>
            </a:extLst>
          </p:cNvPr>
          <p:cNvPicPr>
            <a:picLocks noChangeAspect="1"/>
          </p:cNvPicPr>
          <p:nvPr/>
        </p:nvPicPr>
        <p:blipFill>
          <a:blip r:embed="rId6"/>
          <a:stretch>
            <a:fillRect/>
          </a:stretch>
        </p:blipFill>
        <p:spPr>
          <a:xfrm>
            <a:off x="455617" y="1084917"/>
            <a:ext cx="1978346" cy="2552774"/>
          </a:xfrm>
          <a:prstGeom prst="rect">
            <a:avLst/>
          </a:prstGeom>
          <a:ln w="12700">
            <a:solidFill>
              <a:schemeClr val="accent5"/>
            </a:solidFill>
          </a:ln>
        </p:spPr>
      </p:pic>
    </p:spTree>
    <p:extLst>
      <p:ext uri="{BB962C8B-B14F-4D97-AF65-F5344CB8AC3E}">
        <p14:creationId xmlns:p14="http://schemas.microsoft.com/office/powerpoint/2010/main" val="2137061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 – Secondary Documents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5"/>
          <a:stretch>
            <a:fillRect/>
          </a:stretch>
        </p:blipFill>
        <p:spPr>
          <a:xfrm>
            <a:off x="2595584" y="2163606"/>
            <a:ext cx="1972934" cy="2538445"/>
          </a:xfrm>
          <a:prstGeom prst="rect">
            <a:avLst/>
          </a:prstGeom>
          <a:ln w="12700">
            <a:solidFill>
              <a:schemeClr val="accent5"/>
            </a:solidFill>
          </a:ln>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6"/>
          <a:stretch>
            <a:fillRect/>
          </a:stretch>
        </p:blipFill>
        <p:spPr>
          <a:xfrm>
            <a:off x="3019921" y="2602928"/>
            <a:ext cx="1966335" cy="2530863"/>
          </a:xfrm>
          <a:prstGeom prst="rect">
            <a:avLst/>
          </a:prstGeom>
          <a:ln w="12700">
            <a:solidFill>
              <a:schemeClr val="accent5"/>
            </a:solidFill>
          </a:ln>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7"/>
          <a:stretch>
            <a:fillRect/>
          </a:stretch>
        </p:blipFill>
        <p:spPr>
          <a:xfrm>
            <a:off x="3446395" y="3077579"/>
            <a:ext cx="1980935" cy="2552851"/>
          </a:xfrm>
          <a:prstGeom prst="rect">
            <a:avLst/>
          </a:prstGeom>
          <a:ln w="12700">
            <a:solidFill>
              <a:schemeClr val="accent5"/>
            </a:solidFill>
          </a:ln>
        </p:spPr>
      </p:pic>
      <p:pic>
        <p:nvPicPr>
          <p:cNvPr id="20" name="Picture 19" descr="Graphical user interface, text, application, email&#10;&#10;Description automatically generated">
            <a:extLst>
              <a:ext uri="{FF2B5EF4-FFF2-40B4-BE49-F238E27FC236}">
                <a16:creationId xmlns:a16="http://schemas.microsoft.com/office/drawing/2014/main" id="{8C5088EA-87F2-AD4F-8747-8ED591C896FE}"/>
              </a:ext>
            </a:extLst>
          </p:cNvPr>
          <p:cNvPicPr>
            <a:picLocks noChangeAspect="1"/>
          </p:cNvPicPr>
          <p:nvPr/>
        </p:nvPicPr>
        <p:blipFill>
          <a:blip r:embed="rId8"/>
          <a:stretch>
            <a:fillRect/>
          </a:stretch>
        </p:blipFill>
        <p:spPr>
          <a:xfrm>
            <a:off x="3983027" y="3493118"/>
            <a:ext cx="1980935" cy="2550574"/>
          </a:xfrm>
          <a:prstGeom prst="rect">
            <a:avLst/>
          </a:prstGeom>
          <a:ln w="12700">
            <a:solidFill>
              <a:schemeClr val="accent5"/>
            </a:solidFill>
          </a:ln>
        </p:spPr>
      </p:pic>
      <p:pic>
        <p:nvPicPr>
          <p:cNvPr id="4" name="Picture 3" descr="Graphical user interface, text, application, email&#10;&#10;Description automatically generated">
            <a:extLst>
              <a:ext uri="{FF2B5EF4-FFF2-40B4-BE49-F238E27FC236}">
                <a16:creationId xmlns:a16="http://schemas.microsoft.com/office/drawing/2014/main" id="{D2D8980B-48C7-0E4A-9CFD-A54C84D774E7}"/>
              </a:ext>
            </a:extLst>
          </p:cNvPr>
          <p:cNvPicPr>
            <a:picLocks noChangeAspect="1"/>
          </p:cNvPicPr>
          <p:nvPr/>
        </p:nvPicPr>
        <p:blipFill>
          <a:blip r:embed="rId9"/>
          <a:stretch>
            <a:fillRect/>
          </a:stretch>
        </p:blipFill>
        <p:spPr>
          <a:xfrm>
            <a:off x="4455430" y="3910362"/>
            <a:ext cx="1980935" cy="2553774"/>
          </a:xfrm>
          <a:prstGeom prst="rect">
            <a:avLst/>
          </a:prstGeom>
          <a:ln w="12700">
            <a:solidFill>
              <a:schemeClr val="accent5"/>
            </a:solidFill>
          </a:ln>
        </p:spPr>
      </p:pic>
      <p:sp>
        <p:nvSpPr>
          <p:cNvPr id="26" name="Rectangle 25">
            <a:extLst>
              <a:ext uri="{FF2B5EF4-FFF2-40B4-BE49-F238E27FC236}">
                <a16:creationId xmlns:a16="http://schemas.microsoft.com/office/drawing/2014/main" id="{644C79A3-86D3-4744-88CC-C32D3256D5B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0"/>
              </a:rPr>
              <a:t>https://github.com/nutonomy/AVCDL</a:t>
            </a:r>
            <a:r>
              <a:rPr lang="en-US" b="1" dirty="0">
                <a:latin typeface="Courier New" panose="02070309020205020404" pitchFamily="49" charset="0"/>
                <a:cs typeface="Courier New" panose="02070309020205020404" pitchFamily="49" charset="0"/>
              </a:rPr>
              <a:t> </a:t>
            </a:r>
          </a:p>
        </p:txBody>
      </p:sp>
      <p:pic>
        <p:nvPicPr>
          <p:cNvPr id="13" name="Picture 12" descr="Graphical user interface, text, application, email&#10;&#10;Description automatically generated">
            <a:extLst>
              <a:ext uri="{FF2B5EF4-FFF2-40B4-BE49-F238E27FC236}">
                <a16:creationId xmlns:a16="http://schemas.microsoft.com/office/drawing/2014/main" id="{8E423133-3B44-424A-9F0F-E389C1D75444}"/>
              </a:ext>
            </a:extLst>
          </p:cNvPr>
          <p:cNvPicPr>
            <a:picLocks noChangeAspect="1"/>
          </p:cNvPicPr>
          <p:nvPr/>
        </p:nvPicPr>
        <p:blipFill>
          <a:blip r:embed="rId11"/>
          <a:stretch>
            <a:fillRect/>
          </a:stretch>
        </p:blipFill>
        <p:spPr>
          <a:xfrm>
            <a:off x="455617" y="1084917"/>
            <a:ext cx="1978346" cy="2552774"/>
          </a:xfrm>
          <a:prstGeom prst="rect">
            <a:avLst/>
          </a:prstGeom>
          <a:ln w="12700">
            <a:solidFill>
              <a:schemeClr val="accent5"/>
            </a:solidFill>
          </a:ln>
        </p:spPr>
      </p:pic>
    </p:spTree>
    <p:extLst>
      <p:ext uri="{BB962C8B-B14F-4D97-AF65-F5344CB8AC3E}">
        <p14:creationId xmlns:p14="http://schemas.microsoft.com/office/powerpoint/2010/main" val="85963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7" name="Picture 6">
            <a:extLst>
              <a:ext uri="{FF2B5EF4-FFF2-40B4-BE49-F238E27FC236}">
                <a16:creationId xmlns:a16="http://schemas.microsoft.com/office/drawing/2014/main" id="{489E1171-8003-BC4F-9687-D91066FE9869}"/>
              </a:ext>
            </a:extLst>
          </p:cNvPr>
          <p:cNvPicPr>
            <a:picLocks noChangeAspect="1"/>
          </p:cNvPicPr>
          <p:nvPr/>
        </p:nvPicPr>
        <p:blipFill>
          <a:blip r:embed="rId3"/>
          <a:srcRect/>
          <a:stretch/>
        </p:blipFill>
        <p:spPr>
          <a:xfrm>
            <a:off x="461057" y="1226565"/>
            <a:ext cx="3899566" cy="5046498"/>
          </a:xfrm>
          <a:prstGeom prst="rect">
            <a:avLst/>
          </a:prstGeom>
          <a:ln w="12700">
            <a:solidFill>
              <a:schemeClr val="accent5"/>
            </a:solidFill>
          </a:ln>
        </p:spPr>
      </p:pic>
      <p:sp>
        <p:nvSpPr>
          <p:cNvPr id="1199" name="Google Shape;1199;p156"/>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How Will We Attain Compliance?</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ln w="12700">
            <a:solidFill>
              <a:schemeClr val="accent5"/>
            </a:solidFill>
          </a:ln>
        </p:spPr>
      </p:pic>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9" name="Striped Right Arrow 8">
            <a:extLst>
              <a:ext uri="{FF2B5EF4-FFF2-40B4-BE49-F238E27FC236}">
                <a16:creationId xmlns:a16="http://schemas.microsoft.com/office/drawing/2014/main" id="{B4780D34-6645-7249-8C73-954BCB61AD9D}"/>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3BE7273-FC2A-D048-966C-8AB78001736A}"/>
              </a:ext>
            </a:extLst>
          </p:cNvPr>
          <p:cNvSpPr/>
          <p:nvPr/>
        </p:nvSpPr>
        <p:spPr>
          <a:xfrm>
            <a:off x="872836" y="3262745"/>
            <a:ext cx="2992582" cy="2473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A5C03FEA-80E7-0C4F-AA0D-3B743D242E3A}"/>
              </a:ext>
            </a:extLst>
          </p:cNvPr>
          <p:cNvSpPr/>
          <p:nvPr/>
        </p:nvSpPr>
        <p:spPr>
          <a:xfrm>
            <a:off x="1365871" y="1393694"/>
            <a:ext cx="2098651" cy="4708981"/>
          </a:xfrm>
          <a:prstGeom prst="rect">
            <a:avLst/>
          </a:prstGeom>
          <a:noFill/>
        </p:spPr>
        <p:txBody>
          <a:bodyPr wrap="none" lIns="91440" tIns="45720" rIns="91440" bIns="45720">
            <a:spAutoFit/>
          </a:bodyPr>
          <a:lstStyle/>
          <a:p>
            <a:pPr algn="ctr"/>
            <a:r>
              <a:rPr lang="en-US" sz="30000" b="1" cap="none" spc="0" dirty="0">
                <a:ln w="12700">
                  <a:solidFill>
                    <a:schemeClr val="accent5"/>
                  </a:solidFill>
                  <a:prstDash val="solid"/>
                </a:ln>
                <a:pattFill prst="ltDnDiag">
                  <a:fgClr>
                    <a:srgbClr val="FF0000"/>
                  </a:fgClr>
                  <a:bgClr>
                    <a:schemeClr val="bg1"/>
                  </a:bgClr>
                </a:pattFill>
                <a:effectLst/>
                <a:latin typeface="Roboto" panose="02000000000000000000" pitchFamily="2" charset="0"/>
                <a:ea typeface="Roboto" panose="02000000000000000000" pitchFamily="2" charset="0"/>
              </a:rPr>
              <a:t>?</a:t>
            </a:r>
          </a:p>
        </p:txBody>
      </p:sp>
    </p:spTree>
    <p:extLst>
      <p:ext uri="{BB962C8B-B14F-4D97-AF65-F5344CB8AC3E}">
        <p14:creationId xmlns:p14="http://schemas.microsoft.com/office/powerpoint/2010/main" val="184443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 – Supplier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1"/>
          <a:stretch>
            <a:fillRect/>
          </a:stretch>
        </p:blipFill>
        <p:spPr>
          <a:xfrm>
            <a:off x="3446395" y="3077579"/>
            <a:ext cx="1980935" cy="2552851"/>
          </a:xfrm>
          <a:prstGeom prst="rect">
            <a:avLst/>
          </a:prstGeom>
          <a:ln w="12700">
            <a:solidFill>
              <a:schemeClr val="accent5"/>
            </a:solidFill>
          </a:ln>
        </p:spPr>
      </p:pic>
      <p:pic>
        <p:nvPicPr>
          <p:cNvPr id="20" name="Picture 19" descr="Graphical user interface, text, application, email&#10;&#10;Description automatically generated">
            <a:extLst>
              <a:ext uri="{FF2B5EF4-FFF2-40B4-BE49-F238E27FC236}">
                <a16:creationId xmlns:a16="http://schemas.microsoft.com/office/drawing/2014/main" id="{EE750DD6-C9CA-2B40-B4FF-AF4BB1EE312B}"/>
              </a:ext>
            </a:extLst>
          </p:cNvPr>
          <p:cNvPicPr>
            <a:picLocks noChangeAspect="1"/>
          </p:cNvPicPr>
          <p:nvPr/>
        </p:nvPicPr>
        <p:blipFill>
          <a:blip r:embed="rId12"/>
          <a:stretch>
            <a:fillRect/>
          </a:stretch>
        </p:blipFill>
        <p:spPr>
          <a:xfrm>
            <a:off x="3983027" y="3493118"/>
            <a:ext cx="1980935" cy="2550574"/>
          </a:xfrm>
          <a:prstGeom prst="rect">
            <a:avLst/>
          </a:prstGeom>
          <a:ln w="12700">
            <a:solidFill>
              <a:schemeClr val="accent5"/>
            </a:solidFill>
          </a:ln>
        </p:spPr>
      </p:pic>
      <p:pic>
        <p:nvPicPr>
          <p:cNvPr id="22" name="Picture 21" descr="Graphical user interface, text, application, email&#10;&#10;Description automatically generated">
            <a:extLst>
              <a:ext uri="{FF2B5EF4-FFF2-40B4-BE49-F238E27FC236}">
                <a16:creationId xmlns:a16="http://schemas.microsoft.com/office/drawing/2014/main" id="{77CEFFDA-F10E-4048-B145-C3987A39D327}"/>
              </a:ext>
            </a:extLst>
          </p:cNvPr>
          <p:cNvPicPr>
            <a:picLocks noChangeAspect="1"/>
          </p:cNvPicPr>
          <p:nvPr/>
        </p:nvPicPr>
        <p:blipFill>
          <a:blip r:embed="rId13"/>
          <a:stretch>
            <a:fillRect/>
          </a:stretch>
        </p:blipFill>
        <p:spPr>
          <a:xfrm>
            <a:off x="4455430" y="3910362"/>
            <a:ext cx="1980935" cy="2553774"/>
          </a:xfrm>
          <a:prstGeom prst="rect">
            <a:avLst/>
          </a:prstGeom>
          <a:ln w="12700">
            <a:solidFill>
              <a:schemeClr val="accent5"/>
            </a:solidFill>
          </a:ln>
        </p:spPr>
      </p:pic>
      <p:sp>
        <p:nvSpPr>
          <p:cNvPr id="26" name="Rectangle 25">
            <a:extLst>
              <a:ext uri="{FF2B5EF4-FFF2-40B4-BE49-F238E27FC236}">
                <a16:creationId xmlns:a16="http://schemas.microsoft.com/office/drawing/2014/main" id="{0E354242-2F03-EC4B-A64A-76404D3BD541}"/>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14"/>
              </a:rPr>
              <a:t>https://github.com/nutonomy/AVCDL</a:t>
            </a:r>
            <a:r>
              <a:rPr lang="en-US" b="1" dirty="0">
                <a:latin typeface="Courier New" panose="02070309020205020404" pitchFamily="49" charset="0"/>
                <a:cs typeface="Courier New" panose="02070309020205020404" pitchFamily="49" charset="0"/>
              </a:rPr>
              <a:t> </a:t>
            </a:r>
          </a:p>
        </p:txBody>
      </p:sp>
      <p:pic>
        <p:nvPicPr>
          <p:cNvPr id="16" name="Picture 15" descr="Graphical user interface, text, application, email&#10;&#10;Description automatically generated">
            <a:extLst>
              <a:ext uri="{FF2B5EF4-FFF2-40B4-BE49-F238E27FC236}">
                <a16:creationId xmlns:a16="http://schemas.microsoft.com/office/drawing/2014/main" id="{EC3F0725-0D04-3144-9D18-CE5F66034C08}"/>
              </a:ext>
            </a:extLst>
          </p:cNvPr>
          <p:cNvPicPr>
            <a:picLocks noChangeAspect="1"/>
          </p:cNvPicPr>
          <p:nvPr/>
        </p:nvPicPr>
        <p:blipFill>
          <a:blip r:embed="rId15"/>
          <a:stretch>
            <a:fillRect/>
          </a:stretch>
        </p:blipFill>
        <p:spPr>
          <a:xfrm>
            <a:off x="455617" y="1084917"/>
            <a:ext cx="1978346" cy="2552774"/>
          </a:xfrm>
          <a:prstGeom prst="rect">
            <a:avLst/>
          </a:prstGeom>
          <a:ln w="12700">
            <a:solidFill>
              <a:schemeClr val="accent5"/>
            </a:solidFill>
          </a:ln>
        </p:spPr>
      </p:pic>
    </p:spTree>
    <p:extLst>
      <p:ext uri="{BB962C8B-B14F-4D97-AF65-F5344CB8AC3E}">
        <p14:creationId xmlns:p14="http://schemas.microsoft.com/office/powerpoint/2010/main" val="2659222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AVCDL Documents Available – Introductory Blog Posts</a:t>
            </a:r>
            <a:endParaRPr dirty="0"/>
          </a:p>
        </p:txBody>
      </p:sp>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41</a:t>
            </a:fld>
            <a:endParaRPr/>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3"/>
          <a:stretch>
            <a:fillRect/>
          </a:stretch>
        </p:blipFill>
        <p:spPr>
          <a:xfrm>
            <a:off x="455617" y="4875352"/>
            <a:ext cx="2349109" cy="1134100"/>
          </a:xfrm>
          <a:prstGeom prst="rect">
            <a:avLst/>
          </a:prstGeom>
          <a:ln>
            <a:solidFill>
              <a:schemeClr val="accent5"/>
            </a:solidFill>
          </a:ln>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4"/>
          <a:stretch>
            <a:fillRect/>
          </a:stretch>
        </p:blipFill>
        <p:spPr>
          <a:xfrm>
            <a:off x="923668" y="5320323"/>
            <a:ext cx="2351638" cy="984859"/>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5"/>
          <a:stretch>
            <a:fillRect/>
          </a:stretch>
        </p:blipFill>
        <p:spPr>
          <a:xfrm>
            <a:off x="9226834" y="1111813"/>
            <a:ext cx="1959992" cy="2530863"/>
          </a:xfrm>
          <a:prstGeom prst="rect">
            <a:avLst/>
          </a:prstGeom>
          <a:ln w="12700">
            <a:solidFill>
              <a:schemeClr val="accent5"/>
            </a:solidFill>
          </a:ln>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6"/>
          <a:stretch>
            <a:fillRect/>
          </a:stretch>
        </p:blipFill>
        <p:spPr>
          <a:xfrm>
            <a:off x="9765643" y="1662798"/>
            <a:ext cx="1959992" cy="2534838"/>
          </a:xfrm>
          <a:prstGeom prst="rect">
            <a:avLst/>
          </a:prstGeom>
          <a:ln w="12700">
            <a:solidFill>
              <a:schemeClr val="accent5"/>
            </a:solidFill>
          </a:ln>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7"/>
          <a:srcRect/>
          <a:stretch/>
        </p:blipFill>
        <p:spPr>
          <a:xfrm>
            <a:off x="8552031" y="4453392"/>
            <a:ext cx="3173604" cy="1916225"/>
          </a:xfrm>
          <a:prstGeom prst="rect">
            <a:avLst/>
          </a:prstGeom>
          <a:ln>
            <a:solidFill>
              <a:schemeClr val="accent5"/>
            </a:solidFill>
          </a:ln>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8"/>
          <a:stretch>
            <a:fillRect/>
          </a:stretch>
        </p:blipFill>
        <p:spPr>
          <a:xfrm>
            <a:off x="2595584" y="2163606"/>
            <a:ext cx="1972934" cy="2538445"/>
          </a:xfrm>
          <a:prstGeom prst="rect">
            <a:avLst/>
          </a:prstGeom>
          <a:ln w="12700">
            <a:solidFill>
              <a:schemeClr val="accent5"/>
            </a:solidFill>
          </a:ln>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9"/>
          <a:stretch>
            <a:fillRect/>
          </a:stretch>
        </p:blipFill>
        <p:spPr>
          <a:xfrm>
            <a:off x="3019921" y="2602928"/>
            <a:ext cx="1966335" cy="2530863"/>
          </a:xfrm>
          <a:prstGeom prst="rect">
            <a:avLst/>
          </a:prstGeom>
          <a:ln w="12700">
            <a:solidFill>
              <a:schemeClr val="accent5"/>
            </a:solidFill>
          </a:ln>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0"/>
          <a:stretch>
            <a:fillRect/>
          </a:stretch>
        </p:blipFill>
        <p:spPr>
          <a:xfrm>
            <a:off x="7907135" y="5170076"/>
            <a:ext cx="3033583" cy="1459324"/>
          </a:xfrm>
          <a:prstGeom prst="rect">
            <a:avLst/>
          </a:prstGeom>
          <a:ln>
            <a:solidFill>
              <a:schemeClr val="accent5"/>
            </a:solidFill>
          </a:ln>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1"/>
          <a:stretch>
            <a:fillRect/>
          </a:stretch>
        </p:blipFill>
        <p:spPr>
          <a:xfrm>
            <a:off x="5180828" y="1084917"/>
            <a:ext cx="1959992" cy="2525861"/>
          </a:xfrm>
          <a:prstGeom prst="rect">
            <a:avLst/>
          </a:prstGeom>
          <a:ln w="12700">
            <a:solidFill>
              <a:schemeClr val="accent5"/>
            </a:solidFill>
          </a:ln>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2"/>
          <a:stretch>
            <a:fillRect/>
          </a:stretch>
        </p:blipFill>
        <p:spPr>
          <a:xfrm>
            <a:off x="5641324" y="1441980"/>
            <a:ext cx="1959992" cy="2534035"/>
          </a:xfrm>
          <a:prstGeom prst="rect">
            <a:avLst/>
          </a:prstGeom>
          <a:ln w="12700">
            <a:solidFill>
              <a:schemeClr val="accent5"/>
            </a:solidFill>
          </a:ln>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3"/>
          <a:stretch>
            <a:fillRect/>
          </a:stretch>
        </p:blipFill>
        <p:spPr>
          <a:xfrm>
            <a:off x="6111294" y="1804764"/>
            <a:ext cx="1977741" cy="2552851"/>
          </a:xfrm>
          <a:prstGeom prst="rect">
            <a:avLst/>
          </a:prstGeom>
          <a:ln w="12700">
            <a:solidFill>
              <a:schemeClr val="accent5"/>
            </a:solidFill>
          </a:ln>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4"/>
          <a:stretch>
            <a:fillRect/>
          </a:stretch>
        </p:blipFill>
        <p:spPr>
          <a:xfrm>
            <a:off x="6581264" y="2258228"/>
            <a:ext cx="1977741" cy="2543266"/>
          </a:xfrm>
          <a:prstGeom prst="rect">
            <a:avLst/>
          </a:prstGeom>
          <a:ln w="12700">
            <a:solidFill>
              <a:schemeClr val="accent5"/>
            </a:solidFill>
          </a:ln>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5"/>
          <a:stretch>
            <a:fillRect/>
          </a:stretch>
        </p:blipFill>
        <p:spPr>
          <a:xfrm>
            <a:off x="6968438" y="2710068"/>
            <a:ext cx="1982704" cy="2552852"/>
          </a:xfrm>
          <a:prstGeom prst="rect">
            <a:avLst/>
          </a:prstGeom>
          <a:ln w="12700">
            <a:solidFill>
              <a:schemeClr val="accent5"/>
            </a:solidFill>
          </a:ln>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6"/>
          <a:stretch>
            <a:fillRect/>
          </a:stretch>
        </p:blipFill>
        <p:spPr>
          <a:xfrm>
            <a:off x="7401805" y="3161908"/>
            <a:ext cx="1979501" cy="2552852"/>
          </a:xfrm>
          <a:prstGeom prst="rect">
            <a:avLst/>
          </a:prstGeom>
          <a:ln w="12700">
            <a:solidFill>
              <a:schemeClr val="accent5"/>
            </a:solidFill>
          </a:ln>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7"/>
          <a:stretch>
            <a:fillRect/>
          </a:stretch>
        </p:blipFill>
        <p:spPr>
          <a:xfrm>
            <a:off x="3446395" y="3077579"/>
            <a:ext cx="1980935" cy="2552851"/>
          </a:xfrm>
          <a:prstGeom prst="rect">
            <a:avLst/>
          </a:prstGeom>
          <a:ln w="12700">
            <a:solidFill>
              <a:schemeClr val="accent5"/>
            </a:solidFill>
          </a:ln>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8"/>
          <a:stretch>
            <a:fillRect/>
          </a:stretch>
        </p:blipFill>
        <p:spPr>
          <a:xfrm>
            <a:off x="3983027" y="3493118"/>
            <a:ext cx="1980935" cy="2550574"/>
          </a:xfrm>
          <a:prstGeom prst="rect">
            <a:avLst/>
          </a:prstGeom>
          <a:ln w="12700">
            <a:solidFill>
              <a:schemeClr val="accent5"/>
            </a:solidFill>
          </a:ln>
        </p:spPr>
      </p:pic>
      <p:pic>
        <p:nvPicPr>
          <p:cNvPr id="22" name="Picture 21" descr="Graphical user interface, text, application, email&#10;&#10;Description automatically generated">
            <a:extLst>
              <a:ext uri="{FF2B5EF4-FFF2-40B4-BE49-F238E27FC236}">
                <a16:creationId xmlns:a16="http://schemas.microsoft.com/office/drawing/2014/main" id="{2A3F9CA4-C2F6-744F-81DE-42B33CA9980A}"/>
              </a:ext>
            </a:extLst>
          </p:cNvPr>
          <p:cNvPicPr>
            <a:picLocks noChangeAspect="1"/>
          </p:cNvPicPr>
          <p:nvPr/>
        </p:nvPicPr>
        <p:blipFill>
          <a:blip r:embed="rId19"/>
          <a:stretch>
            <a:fillRect/>
          </a:stretch>
        </p:blipFill>
        <p:spPr>
          <a:xfrm>
            <a:off x="4455430" y="3910362"/>
            <a:ext cx="1980935" cy="2553774"/>
          </a:xfrm>
          <a:prstGeom prst="rect">
            <a:avLst/>
          </a:prstGeom>
          <a:ln w="12700">
            <a:solidFill>
              <a:schemeClr val="accent5"/>
            </a:solidFill>
          </a:ln>
        </p:spPr>
      </p:pic>
      <p:sp>
        <p:nvSpPr>
          <p:cNvPr id="6" name="Rectangle 5">
            <a:extLst>
              <a:ext uri="{FF2B5EF4-FFF2-40B4-BE49-F238E27FC236}">
                <a16:creationId xmlns:a16="http://schemas.microsoft.com/office/drawing/2014/main" id="{51E38643-DBB1-F54F-8BA9-677E6223EA60}"/>
              </a:ext>
            </a:extLst>
          </p:cNvPr>
          <p:cNvSpPr/>
          <p:nvPr/>
        </p:nvSpPr>
        <p:spPr>
          <a:xfrm>
            <a:off x="296675" y="6386936"/>
            <a:ext cx="3836307" cy="307777"/>
          </a:xfrm>
          <a:prstGeom prst="rect">
            <a:avLst/>
          </a:prstGeom>
        </p:spPr>
        <p:txBody>
          <a:bodyPr wrap="none">
            <a:spAutoFit/>
          </a:bodyPr>
          <a:lstStyle/>
          <a:p>
            <a:pPr>
              <a:spcAft>
                <a:spcPts val="1200"/>
              </a:spcAft>
            </a:pPr>
            <a:r>
              <a:rPr lang="en-US" b="1" dirty="0">
                <a:latin typeface="Courier New" panose="02070309020205020404" pitchFamily="49" charset="0"/>
                <a:cs typeface="Courier New" panose="02070309020205020404" pitchFamily="49" charset="0"/>
                <a:hlinkClick r:id="rId20"/>
              </a:rPr>
              <a:t>https://github.com/nutonomy/AVCDL</a:t>
            </a:r>
            <a:r>
              <a:rPr lang="en-US" b="1" dirty="0">
                <a:latin typeface="Courier New" panose="02070309020205020404" pitchFamily="49" charset="0"/>
                <a:cs typeface="Courier New" panose="02070309020205020404" pitchFamily="49" charset="0"/>
              </a:rPr>
              <a:t> </a:t>
            </a:r>
          </a:p>
        </p:txBody>
      </p:sp>
      <p:pic>
        <p:nvPicPr>
          <p:cNvPr id="26" name="Picture 25" descr="Graphical user interface, text, application, email&#10;&#10;Description automatically generated">
            <a:extLst>
              <a:ext uri="{FF2B5EF4-FFF2-40B4-BE49-F238E27FC236}">
                <a16:creationId xmlns:a16="http://schemas.microsoft.com/office/drawing/2014/main" id="{6EDE5C5D-DECB-1643-9B25-AAA67CF969D5}"/>
              </a:ext>
            </a:extLst>
          </p:cNvPr>
          <p:cNvPicPr>
            <a:picLocks noChangeAspect="1"/>
          </p:cNvPicPr>
          <p:nvPr/>
        </p:nvPicPr>
        <p:blipFill>
          <a:blip r:embed="rId21"/>
          <a:stretch>
            <a:fillRect/>
          </a:stretch>
        </p:blipFill>
        <p:spPr>
          <a:xfrm>
            <a:off x="455617" y="1084917"/>
            <a:ext cx="1978346" cy="2552774"/>
          </a:xfrm>
          <a:prstGeom prst="rect">
            <a:avLst/>
          </a:prstGeom>
          <a:ln w="12700">
            <a:solidFill>
              <a:schemeClr val="accent5"/>
            </a:solidFill>
          </a:ln>
        </p:spPr>
      </p:pic>
    </p:spTree>
    <p:extLst>
      <p:ext uri="{BB962C8B-B14F-4D97-AF65-F5344CB8AC3E}">
        <p14:creationId xmlns:p14="http://schemas.microsoft.com/office/powerpoint/2010/main" val="2732503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References (1 of 2)</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42</a:t>
            </a:fld>
            <a:endParaRPr/>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6" y="1146448"/>
            <a:ext cx="11277592" cy="510909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Software life 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https://en.wikipedia.org/wiki/ISO/IEC_12207</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Systems and software engineering - System life cycle processes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https://en.wikipedia.org/wiki/ISO/IEC_15288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Road vehicles – Functional safety</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https://en.wikipedia.org/wiki/ISO_26262</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Secure Software Development for Autonomous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t>Microsoft Security Development Lifecycle (SDL) - simplified implementation</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http://download.microsoft.com/download/F/7/D/F7D6B14F-0149-4FE8-A00F-0B9858404D85/Simplified Implementation of the SDL.doc</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NHTSA Cybersecurity Best Practices for the Safety of Modern Vehicles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https://www.nhtsa.gov/staticfiles/nvs/pdf/812333_CybersecurityForModernVehicles.pdf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NICE Cybersecurity Workforce Framework (NCWF)</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9"/>
              </a:rPr>
              <a:t>https://nvlpubs.nist.gov/nistpubs/SpecialPublications/NIST.SP.800-181r1.pdf</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References (2 of 2)</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43</a:t>
            </a:fld>
            <a:endParaRPr/>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6" y="1146448"/>
            <a:ext cx="11277592" cy="292387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Secure Software Development Framework (SSDF)</a:t>
            </a:r>
            <a:br>
              <a:rPr lang="en-US" dirty="0"/>
            </a:br>
            <a:r>
              <a:rPr lang="en-US" sz="1400" b="1" dirty="0">
                <a:latin typeface="Courier New" panose="02070309020205020404" pitchFamily="49" charset="0"/>
                <a:cs typeface="Courier New" panose="02070309020205020404" pitchFamily="49" charset="0"/>
                <a:hlinkClick r:id="rId3"/>
              </a:rPr>
              <a:t>https://nvlpubs.nist.gov/nistpubs/CSWP/NIST.CSWP.04232020.pdf</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https://github.com/nutonomy/AVCDL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Introductory Blog Post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https://github.com/nutonomy/AVCDL/tree/main/background_material/blog_posts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14376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76A843FE-B0D0-C64D-856C-E24961CB7FA0}"/>
              </a:ext>
            </a:extLst>
          </p:cNvPr>
          <p:cNvPicPr>
            <a:picLocks noChangeAspect="1"/>
          </p:cNvPicPr>
          <p:nvPr/>
        </p:nvPicPr>
        <p:blipFill>
          <a:blip r:embed="rId3"/>
          <a:srcRect/>
          <a:stretch/>
        </p:blipFill>
        <p:spPr>
          <a:xfrm>
            <a:off x="461057" y="1226565"/>
            <a:ext cx="3899566" cy="5046498"/>
          </a:xfrm>
          <a:prstGeom prst="rect">
            <a:avLst/>
          </a:prstGeom>
          <a:ln w="12700">
            <a:solidFill>
              <a:schemeClr val="accent5"/>
            </a:solidFill>
          </a:ln>
        </p:spPr>
      </p:pic>
      <p:sp>
        <p:nvSpPr>
          <p:cNvPr id="1199" name="Google Shape;1199;p156"/>
          <p:cNvSpPr txBox="1">
            <a:spLocks noGrp="1"/>
          </p:cNvSpPr>
          <p:nvPr>
            <p:ph type="title"/>
          </p:nvPr>
        </p:nvSpPr>
        <p:spPr>
          <a:xfrm>
            <a:off x="455616"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Autonomous Vehicle Cybersecurity Development Lifecycle</a:t>
            </a:r>
            <a:endParaRPr dirty="0"/>
          </a:p>
        </p:txBody>
      </p:sp>
      <p:pic>
        <p:nvPicPr>
          <p:cNvPr id="8" name="Picture 7">
            <a:extLst>
              <a:ext uri="{FF2B5EF4-FFF2-40B4-BE49-F238E27FC236}">
                <a16:creationId xmlns:a16="http://schemas.microsoft.com/office/drawing/2014/main" id="{FB1140BA-F3DC-5F47-9341-86B6C60E52EB}"/>
              </a:ext>
            </a:extLst>
          </p:cNvPr>
          <p:cNvPicPr>
            <a:picLocks noChangeAspect="1"/>
          </p:cNvPicPr>
          <p:nvPr/>
        </p:nvPicPr>
        <p:blipFill>
          <a:blip r:embed="rId4"/>
          <a:srcRect/>
          <a:stretch/>
        </p:blipFill>
        <p:spPr>
          <a:xfrm>
            <a:off x="7530836" y="985083"/>
            <a:ext cx="3905098" cy="5526207"/>
          </a:xfrm>
          <a:prstGeom prst="rect">
            <a:avLst/>
          </a:prstGeom>
          <a:ln w="12700">
            <a:solidFill>
              <a:schemeClr val="accent5"/>
            </a:solidFill>
          </a:ln>
        </p:spPr>
      </p:pic>
      <p:sp>
        <p:nvSpPr>
          <p:cNvPr id="1200" name="Google Shape;1200;p15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3" name="Striped Right Arrow 2">
            <a:extLst>
              <a:ext uri="{FF2B5EF4-FFF2-40B4-BE49-F238E27FC236}">
                <a16:creationId xmlns:a16="http://schemas.microsoft.com/office/drawing/2014/main" id="{42204C3B-A617-0448-8311-7982EBBD6185}"/>
              </a:ext>
            </a:extLst>
          </p:cNvPr>
          <p:cNvSpPr/>
          <p:nvPr/>
        </p:nvSpPr>
        <p:spPr>
          <a:xfrm>
            <a:off x="5025149" y="3102727"/>
            <a:ext cx="1844168" cy="1290917"/>
          </a:xfrm>
          <a:prstGeom prst="stripedRightArrow">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44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6" name="Group 15">
            <a:extLst>
              <a:ext uri="{FF2B5EF4-FFF2-40B4-BE49-F238E27FC236}">
                <a16:creationId xmlns:a16="http://schemas.microsoft.com/office/drawing/2014/main" id="{DBEF0734-7227-184D-B01D-D81B0BDC7359}"/>
              </a:ext>
            </a:extLst>
          </p:cNvPr>
          <p:cNvGrpSpPr/>
          <p:nvPr/>
        </p:nvGrpSpPr>
        <p:grpSpPr>
          <a:xfrm>
            <a:off x="4913317" y="1961305"/>
            <a:ext cx="3012103" cy="536020"/>
            <a:chOff x="4913317" y="1961305"/>
            <a:chExt cx="3012103" cy="536020"/>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 name="Group 1">
            <a:extLst>
              <a:ext uri="{FF2B5EF4-FFF2-40B4-BE49-F238E27FC236}">
                <a16:creationId xmlns:a16="http://schemas.microsoft.com/office/drawing/2014/main" id="{D22ED4AD-EF60-024A-AD9F-C99EDA05D123}"/>
              </a:ext>
            </a:extLst>
          </p:cNvPr>
          <p:cNvGrpSpPr/>
          <p:nvPr/>
        </p:nvGrpSpPr>
        <p:grpSpPr>
          <a:xfrm>
            <a:off x="4913317" y="1961305"/>
            <a:ext cx="5062344" cy="1730618"/>
            <a:chOff x="4913317" y="1961305"/>
            <a:chExt cx="5062344" cy="1730618"/>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214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tx2">
                      <a:lumMod val="75000"/>
                    </a:schemeClr>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tx2">
                      <a:lumMod val="75000"/>
                    </a:schemeClr>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81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2" name="Rounded Rectangle 1">
            <a:extLst>
              <a:ext uri="{FF2B5EF4-FFF2-40B4-BE49-F238E27FC236}">
                <a16:creationId xmlns:a16="http://schemas.microsoft.com/office/drawing/2014/main" id="{C528AD9B-B6EB-DE49-BD12-7D29E72F1EED}"/>
              </a:ext>
            </a:extLst>
          </p:cNvPr>
          <p:cNvSpPr/>
          <p:nvPr/>
        </p:nvSpPr>
        <p:spPr>
          <a:xfrm>
            <a:off x="4695092" y="2919046"/>
            <a:ext cx="5372100" cy="1046286"/>
          </a:xfrm>
          <a:prstGeom prst="roundRect">
            <a:avLst/>
          </a:prstGeom>
          <a:solidFill>
            <a:schemeClr val="bg1">
              <a:lumMod val="9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8" name="Google Shape;878;p147"/>
          <p:cNvSpPr txBox="1">
            <a:spLocks noGrp="1"/>
          </p:cNvSpPr>
          <p:nvPr>
            <p:ph type="title"/>
          </p:nvPr>
        </p:nvSpPr>
        <p:spPr>
          <a:xfrm>
            <a:off x="455617" y="460683"/>
            <a:ext cx="8915400"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Lifecycle Basics</a:t>
            </a:r>
            <a:endParaRPr dirty="0"/>
          </a:p>
        </p:txBody>
      </p:sp>
      <p:sp>
        <p:nvSpPr>
          <p:cNvPr id="880" name="Google Shape;880;p14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15" name="Group 14">
            <a:extLst>
              <a:ext uri="{FF2B5EF4-FFF2-40B4-BE49-F238E27FC236}">
                <a16:creationId xmlns:a16="http://schemas.microsoft.com/office/drawing/2014/main" id="{E0130B83-FB84-8D4B-8DED-D7C0D7854E55}"/>
              </a:ext>
            </a:extLst>
          </p:cNvPr>
          <p:cNvGrpSpPr/>
          <p:nvPr/>
        </p:nvGrpSpPr>
        <p:grpSpPr>
          <a:xfrm>
            <a:off x="4913317" y="1961305"/>
            <a:ext cx="5062344" cy="2935699"/>
            <a:chOff x="4913317" y="1961305"/>
            <a:chExt cx="5062344" cy="2935699"/>
          </a:xfrm>
        </p:grpSpPr>
        <p:sp>
          <p:nvSpPr>
            <p:cNvPr id="4" name="Rounded Rectangle 3">
              <a:extLst>
                <a:ext uri="{FF2B5EF4-FFF2-40B4-BE49-F238E27FC236}">
                  <a16:creationId xmlns:a16="http://schemas.microsoft.com/office/drawing/2014/main" id="{5067B988-DEF6-2F43-911A-D72AEA68DFEA}"/>
                </a:ext>
              </a:extLst>
            </p:cNvPr>
            <p:cNvSpPr/>
            <p:nvPr/>
          </p:nvSpPr>
          <p:spPr>
            <a:xfrm>
              <a:off x="4913317" y="1961305"/>
              <a:ext cx="1979852" cy="536020"/>
            </a:xfrm>
            <a:prstGeom prst="roundRect">
              <a:avLst/>
            </a:prstGeom>
            <a:solidFill>
              <a:srgbClr val="FFE6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85000"/>
                    </a:schemeClr>
                  </a:solidFill>
                </a:rPr>
                <a:t>Policy</a:t>
              </a:r>
            </a:p>
          </p:txBody>
        </p:sp>
        <p:sp>
          <p:nvSpPr>
            <p:cNvPr id="10" name="Rounded Rectangle 9">
              <a:extLst>
                <a:ext uri="{FF2B5EF4-FFF2-40B4-BE49-F238E27FC236}">
                  <a16:creationId xmlns:a16="http://schemas.microsoft.com/office/drawing/2014/main" id="{41548DD7-78C5-DA45-8839-500BB7C3433D}"/>
                </a:ext>
              </a:extLst>
            </p:cNvPr>
            <p:cNvSpPr/>
            <p:nvPr/>
          </p:nvSpPr>
          <p:spPr>
            <a:xfrm>
              <a:off x="4913317" y="3155903"/>
              <a:ext cx="1979852" cy="536020"/>
            </a:xfrm>
            <a:prstGeom prst="roundRect">
              <a:avLst/>
            </a:prstGeom>
            <a:solidFill>
              <a:srgbClr val="FFB3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Process</a:t>
              </a:r>
            </a:p>
          </p:txBody>
        </p:sp>
        <p:sp>
          <p:nvSpPr>
            <p:cNvPr id="11" name="Rounded Rectangle 10">
              <a:extLst>
                <a:ext uri="{FF2B5EF4-FFF2-40B4-BE49-F238E27FC236}">
                  <a16:creationId xmlns:a16="http://schemas.microsoft.com/office/drawing/2014/main" id="{59E8252F-5D29-7A48-84A8-6EB74736F9F9}"/>
                </a:ext>
              </a:extLst>
            </p:cNvPr>
            <p:cNvSpPr/>
            <p:nvPr/>
          </p:nvSpPr>
          <p:spPr>
            <a:xfrm>
              <a:off x="4913317" y="4360984"/>
              <a:ext cx="1979852" cy="536020"/>
            </a:xfrm>
            <a:prstGeom prst="roundRect">
              <a:avLst/>
            </a:prstGeom>
            <a:solidFill>
              <a:srgbClr val="CC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lumMod val="85000"/>
                    </a:schemeClr>
                  </a:solidFill>
                </a:rPr>
                <a:t>Procedure</a:t>
              </a:r>
            </a:p>
          </p:txBody>
        </p:sp>
        <p:sp>
          <p:nvSpPr>
            <p:cNvPr id="5" name="TextBox 4">
              <a:extLst>
                <a:ext uri="{FF2B5EF4-FFF2-40B4-BE49-F238E27FC236}">
                  <a16:creationId xmlns:a16="http://schemas.microsoft.com/office/drawing/2014/main" id="{962C1173-7B41-1747-81C3-F612EEEDC231}"/>
                </a:ext>
              </a:extLst>
            </p:cNvPr>
            <p:cNvSpPr txBox="1"/>
            <p:nvPr/>
          </p:nvSpPr>
          <p:spPr>
            <a:xfrm>
              <a:off x="7125201" y="2031023"/>
              <a:ext cx="800219" cy="461665"/>
            </a:xfrm>
            <a:prstGeom prst="rect">
              <a:avLst/>
            </a:prstGeom>
            <a:noFill/>
          </p:spPr>
          <p:txBody>
            <a:bodyPr wrap="none" rtlCol="0">
              <a:spAutoFit/>
            </a:bodyPr>
            <a:lstStyle/>
            <a:p>
              <a:r>
                <a:rPr lang="en-US" sz="2400" dirty="0">
                  <a:solidFill>
                    <a:schemeClr val="bg1">
                      <a:lumMod val="85000"/>
                    </a:schemeClr>
                  </a:solidFill>
                </a:rPr>
                <a:t>Why</a:t>
              </a:r>
            </a:p>
          </p:txBody>
        </p:sp>
        <p:sp>
          <p:nvSpPr>
            <p:cNvPr id="13" name="TextBox 12">
              <a:extLst>
                <a:ext uri="{FF2B5EF4-FFF2-40B4-BE49-F238E27FC236}">
                  <a16:creationId xmlns:a16="http://schemas.microsoft.com/office/drawing/2014/main" id="{5F450A74-9FCB-F840-B1FC-0A64E95A34D8}"/>
                </a:ext>
              </a:extLst>
            </p:cNvPr>
            <p:cNvSpPr txBox="1"/>
            <p:nvPr/>
          </p:nvSpPr>
          <p:spPr>
            <a:xfrm>
              <a:off x="7125201" y="4398161"/>
              <a:ext cx="801823" cy="461665"/>
            </a:xfrm>
            <a:prstGeom prst="rect">
              <a:avLst/>
            </a:prstGeom>
            <a:noFill/>
          </p:spPr>
          <p:txBody>
            <a:bodyPr wrap="none" rtlCol="0">
              <a:spAutoFit/>
            </a:bodyPr>
            <a:lstStyle/>
            <a:p>
              <a:r>
                <a:rPr lang="en-US" sz="2400" dirty="0">
                  <a:solidFill>
                    <a:schemeClr val="bg1">
                      <a:lumMod val="85000"/>
                    </a:schemeClr>
                  </a:solidFill>
                </a:rPr>
                <a:t>How</a:t>
              </a:r>
            </a:p>
          </p:txBody>
        </p:sp>
        <p:sp>
          <p:nvSpPr>
            <p:cNvPr id="14" name="TextBox 13">
              <a:extLst>
                <a:ext uri="{FF2B5EF4-FFF2-40B4-BE49-F238E27FC236}">
                  <a16:creationId xmlns:a16="http://schemas.microsoft.com/office/drawing/2014/main" id="{F44F16F4-D87C-7D4B-81AA-3C91FEFDBC87}"/>
                </a:ext>
              </a:extLst>
            </p:cNvPr>
            <p:cNvSpPr txBox="1"/>
            <p:nvPr/>
          </p:nvSpPr>
          <p:spPr>
            <a:xfrm>
              <a:off x="7125201" y="3193080"/>
              <a:ext cx="2850460" cy="461665"/>
            </a:xfrm>
            <a:prstGeom prst="rect">
              <a:avLst/>
            </a:prstGeom>
            <a:noFill/>
          </p:spPr>
          <p:txBody>
            <a:bodyPr wrap="none" rtlCol="0">
              <a:spAutoFit/>
            </a:bodyPr>
            <a:lstStyle/>
            <a:p>
              <a:r>
                <a:rPr lang="en-US" sz="2400" dirty="0">
                  <a:solidFill>
                    <a:schemeClr val="tx2">
                      <a:lumMod val="75000"/>
                    </a:schemeClr>
                  </a:solidFill>
                </a:rPr>
                <a:t>What / Who / When</a:t>
              </a:r>
            </a:p>
          </p:txBody>
        </p:sp>
        <p:cxnSp>
          <p:nvCxnSpPr>
            <p:cNvPr id="8" name="Straight Arrow Connector 7">
              <a:extLst>
                <a:ext uri="{FF2B5EF4-FFF2-40B4-BE49-F238E27FC236}">
                  <a16:creationId xmlns:a16="http://schemas.microsoft.com/office/drawing/2014/main" id="{CEB11FCC-5EF4-D84B-B21E-8FF18040B55F}"/>
                </a:ext>
              </a:extLst>
            </p:cNvPr>
            <p:cNvCxnSpPr>
              <a:stCxn id="10" idx="0"/>
              <a:endCxn id="4" idx="2"/>
            </p:cNvCxnSpPr>
            <p:nvPr/>
          </p:nvCxnSpPr>
          <p:spPr>
            <a:xfrm flipV="1">
              <a:off x="5903243" y="2497325"/>
              <a:ext cx="0" cy="658578"/>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22620C-66F1-9546-86BB-943165F47339}"/>
                </a:ext>
              </a:extLst>
            </p:cNvPr>
            <p:cNvCxnSpPr>
              <a:cxnSpLocks/>
              <a:stCxn id="11" idx="0"/>
              <a:endCxn id="10" idx="2"/>
            </p:cNvCxnSpPr>
            <p:nvPr/>
          </p:nvCxnSpPr>
          <p:spPr>
            <a:xfrm flipV="1">
              <a:off x="5903243" y="3691923"/>
              <a:ext cx="0" cy="669061"/>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11B858E0-60B2-CF4C-984F-72B854B15D77}"/>
              </a:ext>
            </a:extLst>
          </p:cNvPr>
          <p:cNvSpPr txBox="1"/>
          <p:nvPr/>
        </p:nvSpPr>
        <p:spPr>
          <a:xfrm>
            <a:off x="1608996" y="3149801"/>
            <a:ext cx="1784835" cy="584775"/>
          </a:xfrm>
          <a:prstGeom prst="rect">
            <a:avLst/>
          </a:prstGeom>
          <a:noFill/>
        </p:spPr>
        <p:txBody>
          <a:bodyPr wrap="square" rtlCol="0" anchor="ctr">
            <a:spAutoFit/>
          </a:bodyPr>
          <a:lstStyle/>
          <a:p>
            <a:pPr algn="ctr"/>
            <a:r>
              <a:rPr lang="en-US" sz="3200" dirty="0">
                <a:solidFill>
                  <a:schemeClr val="tx2">
                    <a:lumMod val="75000"/>
                  </a:schemeClr>
                </a:solidFill>
              </a:rPr>
              <a:t>Lifecycle</a:t>
            </a:r>
          </a:p>
        </p:txBody>
      </p:sp>
      <p:cxnSp>
        <p:nvCxnSpPr>
          <p:cNvPr id="18" name="Straight Arrow Connector 17">
            <a:extLst>
              <a:ext uri="{FF2B5EF4-FFF2-40B4-BE49-F238E27FC236}">
                <a16:creationId xmlns:a16="http://schemas.microsoft.com/office/drawing/2014/main" id="{4F845437-CC1E-9844-96AB-4927D5641E7C}"/>
              </a:ext>
            </a:extLst>
          </p:cNvPr>
          <p:cNvCxnSpPr>
            <a:cxnSpLocks/>
            <a:stCxn id="16" idx="3"/>
            <a:endCxn id="2" idx="1"/>
          </p:cNvCxnSpPr>
          <p:nvPr/>
        </p:nvCxnSpPr>
        <p:spPr>
          <a:xfrm>
            <a:off x="3393831" y="3442189"/>
            <a:ext cx="1301261"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483548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18698</TotalTime>
  <Words>2445</Words>
  <Application>Microsoft Macintosh PowerPoint</Application>
  <PresentationFormat>Custom</PresentationFormat>
  <Paragraphs>799</Paragraphs>
  <Slides>43</Slides>
  <Notes>43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Roboto Medium</vt:lpstr>
      <vt:lpstr>Roboto</vt:lpstr>
      <vt:lpstr>Poppins Medium</vt:lpstr>
      <vt:lpstr>Roboto Light</vt:lpstr>
      <vt:lpstr>Merriweather Sans</vt:lpstr>
      <vt:lpstr>Arial</vt:lpstr>
      <vt:lpstr>Courier New</vt:lpstr>
      <vt:lpstr>Simple Light</vt:lpstr>
      <vt:lpstr>Motional Masters</vt:lpstr>
      <vt:lpstr>Motional Masters</vt:lpstr>
      <vt:lpstr>Autonomous Vehicle Cybersecurity Development Lifecycle (AVCDL)</vt:lpstr>
      <vt:lpstr>Speaker Bio</vt:lpstr>
      <vt:lpstr>ISO/SAE 21434 is Here</vt:lpstr>
      <vt:lpstr>How Will We Attain Compliance?</vt:lpstr>
      <vt:lpstr>Autonomous Vehicle Cybersecurity Development Lifecycle</vt:lpstr>
      <vt:lpstr>Lifecycle Basics</vt:lpstr>
      <vt:lpstr>Lifecycle Basics</vt:lpstr>
      <vt:lpstr>Lifecycle Basics</vt:lpstr>
      <vt:lpstr>Lifecycle Basics</vt:lpstr>
      <vt:lpstr>Lifecycles Have Assumptions</vt:lpstr>
      <vt:lpstr>How the Standards Line Up</vt:lpstr>
      <vt:lpstr>How the Standards Line Up</vt:lpstr>
      <vt:lpstr>How the Standards Line Up</vt:lpstr>
      <vt:lpstr>How the Standards Line Up</vt:lpstr>
      <vt:lpstr>How the Standards Line Up</vt:lpstr>
      <vt:lpstr>AVPDL – Autonomous Vehicle Product Development Lifecycle</vt:lpstr>
      <vt:lpstr>AVPDL – Autonomous Vehicle Product Development Lifecycle</vt:lpstr>
      <vt:lpstr>AVPDL – Governance Processes</vt:lpstr>
      <vt:lpstr>AVPDL – Lifecycle Phases </vt:lpstr>
      <vt:lpstr>ISO 21434 Work Products and Requirements</vt:lpstr>
      <vt:lpstr>Reference Sources</vt:lpstr>
      <vt:lpstr>How Standards Inform the AVCDL</vt:lpstr>
      <vt:lpstr>Phases and Requirements</vt:lpstr>
      <vt:lpstr>Cyclic View</vt:lpstr>
      <vt:lpstr>Compliance to Standards</vt:lpstr>
      <vt:lpstr>Requirements / Roles / RACI / Dependent Inputs</vt:lpstr>
      <vt:lpstr>AVCDL Document Set</vt:lpstr>
      <vt:lpstr>Phase Requirement Page Sample (1 of 2)</vt:lpstr>
      <vt:lpstr>Phase Requirement Page Sample (2 of 2)</vt:lpstr>
      <vt:lpstr>Process Flows</vt:lpstr>
      <vt:lpstr>Traceability</vt:lpstr>
      <vt:lpstr>Training</vt:lpstr>
      <vt:lpstr>AVCDL on GitHub</vt:lpstr>
      <vt:lpstr>AVCDL Posts</vt:lpstr>
      <vt:lpstr>AVCDL Document Status</vt:lpstr>
      <vt:lpstr>AVCDL Documents Available</vt:lpstr>
      <vt:lpstr>AVCDL Documents Available – Primary Document</vt:lpstr>
      <vt:lpstr>AVCDL Documents Available – Reference Material</vt:lpstr>
      <vt:lpstr>AVCDL Documents Available – Secondary Documents</vt:lpstr>
      <vt:lpstr>AVCDL Documents Available – Supplier Materials</vt:lpstr>
      <vt:lpstr>AVCDL Documents Available – Introductory Blog Posts</vt:lpstr>
      <vt:lpstr>References (1 of 2)</vt:lpstr>
      <vt:lpstr>References (2 of 2)</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Vehicle Cybersecurity Development Lifecycle (AVCDL)</dc:title>
  <dc:subject>AVCDL</dc:subject>
  <dc:creator>Charles Wilson</dc:creator>
  <cp:keywords>cybersecurity, lifecycle</cp:keywords>
  <dc:description>This work was created by Motional and is licensed under the Creative Commons Attribution-Share Alike (CC BY-SA-4.0) License.
https://creativecommons.org/licenses/by/4.0/legalcode
</dc:description>
  <cp:lastModifiedBy>Wilson, Charles</cp:lastModifiedBy>
  <cp:revision>53</cp:revision>
  <dcterms:modified xsi:type="dcterms:W3CDTF">2022-02-22T17:53:42Z</dcterms:modified>
  <cp:category>cybersecurity</cp:category>
</cp:coreProperties>
</file>